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14630400" cy="7315200"/>
  <p:notesSz cx="6858000" cy="9144000"/>
  <p:defaultTextStyle>
    <a:defPPr>
      <a:defRPr lang="en-US"/>
    </a:defPPr>
    <a:lvl1pPr marL="0" algn="l" defTabSz="1053389" rtl="0" eaLnBrk="1" latinLnBrk="0" hangingPunct="1">
      <a:defRPr sz="2074" kern="1200">
        <a:solidFill>
          <a:schemeClr val="tx1"/>
        </a:solidFill>
        <a:latin typeface="+mn-lt"/>
        <a:ea typeface="+mn-ea"/>
        <a:cs typeface="+mn-cs"/>
      </a:defRPr>
    </a:lvl1pPr>
    <a:lvl2pPr marL="526694" algn="l" defTabSz="1053389" rtl="0" eaLnBrk="1" latinLnBrk="0" hangingPunct="1">
      <a:defRPr sz="2074" kern="1200">
        <a:solidFill>
          <a:schemeClr val="tx1"/>
        </a:solidFill>
        <a:latin typeface="+mn-lt"/>
        <a:ea typeface="+mn-ea"/>
        <a:cs typeface="+mn-cs"/>
      </a:defRPr>
    </a:lvl2pPr>
    <a:lvl3pPr marL="1053389" algn="l" defTabSz="1053389" rtl="0" eaLnBrk="1" latinLnBrk="0" hangingPunct="1">
      <a:defRPr sz="2074" kern="1200">
        <a:solidFill>
          <a:schemeClr val="tx1"/>
        </a:solidFill>
        <a:latin typeface="+mn-lt"/>
        <a:ea typeface="+mn-ea"/>
        <a:cs typeface="+mn-cs"/>
      </a:defRPr>
    </a:lvl3pPr>
    <a:lvl4pPr marL="1580083" algn="l" defTabSz="1053389" rtl="0" eaLnBrk="1" latinLnBrk="0" hangingPunct="1">
      <a:defRPr sz="2074" kern="1200">
        <a:solidFill>
          <a:schemeClr val="tx1"/>
        </a:solidFill>
        <a:latin typeface="+mn-lt"/>
        <a:ea typeface="+mn-ea"/>
        <a:cs typeface="+mn-cs"/>
      </a:defRPr>
    </a:lvl4pPr>
    <a:lvl5pPr marL="2106778" algn="l" defTabSz="1053389" rtl="0" eaLnBrk="1" latinLnBrk="0" hangingPunct="1">
      <a:defRPr sz="2074" kern="1200">
        <a:solidFill>
          <a:schemeClr val="tx1"/>
        </a:solidFill>
        <a:latin typeface="+mn-lt"/>
        <a:ea typeface="+mn-ea"/>
        <a:cs typeface="+mn-cs"/>
      </a:defRPr>
    </a:lvl5pPr>
    <a:lvl6pPr marL="2633472" algn="l" defTabSz="1053389" rtl="0" eaLnBrk="1" latinLnBrk="0" hangingPunct="1">
      <a:defRPr sz="2074" kern="1200">
        <a:solidFill>
          <a:schemeClr val="tx1"/>
        </a:solidFill>
        <a:latin typeface="+mn-lt"/>
        <a:ea typeface="+mn-ea"/>
        <a:cs typeface="+mn-cs"/>
      </a:defRPr>
    </a:lvl6pPr>
    <a:lvl7pPr marL="3160166" algn="l" defTabSz="1053389" rtl="0" eaLnBrk="1" latinLnBrk="0" hangingPunct="1">
      <a:defRPr sz="2074" kern="1200">
        <a:solidFill>
          <a:schemeClr val="tx1"/>
        </a:solidFill>
        <a:latin typeface="+mn-lt"/>
        <a:ea typeface="+mn-ea"/>
        <a:cs typeface="+mn-cs"/>
      </a:defRPr>
    </a:lvl7pPr>
    <a:lvl8pPr marL="3686861" algn="l" defTabSz="1053389" rtl="0" eaLnBrk="1" latinLnBrk="0" hangingPunct="1">
      <a:defRPr sz="2074" kern="1200">
        <a:solidFill>
          <a:schemeClr val="tx1"/>
        </a:solidFill>
        <a:latin typeface="+mn-lt"/>
        <a:ea typeface="+mn-ea"/>
        <a:cs typeface="+mn-cs"/>
      </a:defRPr>
    </a:lvl8pPr>
    <a:lvl9pPr marL="4213555" algn="l" defTabSz="1053389" rtl="0" eaLnBrk="1" latinLnBrk="0" hangingPunct="1">
      <a:defRPr sz="207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12"/>
    <p:restoredTop sz="94671"/>
  </p:normalViewPr>
  <p:slideViewPr>
    <p:cSldViewPr snapToGrid="0" snapToObjects="1">
      <p:cViewPr varScale="1">
        <p:scale>
          <a:sx n="59" d="100"/>
          <a:sy n="59" d="100"/>
        </p:scale>
        <p:origin x="424" y="5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197189"/>
            <a:ext cx="10972800" cy="2546773"/>
          </a:xfrm>
        </p:spPr>
        <p:txBody>
          <a:bodyPr anchor="b"/>
          <a:lstStyle>
            <a:lvl1pPr algn="ctr">
              <a:defRPr sz="6400"/>
            </a:lvl1pPr>
          </a:lstStyle>
          <a:p>
            <a:r>
              <a:rPr lang="en-US"/>
              <a:t>Click to edit Master title style</a:t>
            </a:r>
            <a:endParaRPr lang="en-US" dirty="0"/>
          </a:p>
        </p:txBody>
      </p:sp>
      <p:sp>
        <p:nvSpPr>
          <p:cNvPr id="3" name="Subtitle 2"/>
          <p:cNvSpPr>
            <a:spLocks noGrp="1"/>
          </p:cNvSpPr>
          <p:nvPr>
            <p:ph type="subTitle" idx="1"/>
          </p:nvPr>
        </p:nvSpPr>
        <p:spPr>
          <a:xfrm>
            <a:off x="1828800" y="3842174"/>
            <a:ext cx="10972800" cy="1766146"/>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733D48-7B2E-3A4B-B159-5F2CD6017223}"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C076B-A888-F84A-A755-623CBBD4730F}" type="slidenum">
              <a:rPr lang="en-US" smtClean="0"/>
              <a:t>‹#›</a:t>
            </a:fld>
            <a:endParaRPr lang="en-US"/>
          </a:p>
        </p:txBody>
      </p:sp>
    </p:spTree>
    <p:extLst>
      <p:ext uri="{BB962C8B-B14F-4D97-AF65-F5344CB8AC3E}">
        <p14:creationId xmlns:p14="http://schemas.microsoft.com/office/powerpoint/2010/main" val="2206209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733D48-7B2E-3A4B-B159-5F2CD6017223}"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C076B-A888-F84A-A755-623CBBD4730F}" type="slidenum">
              <a:rPr lang="en-US" smtClean="0"/>
              <a:t>‹#›</a:t>
            </a:fld>
            <a:endParaRPr lang="en-US"/>
          </a:p>
        </p:txBody>
      </p:sp>
    </p:spTree>
    <p:extLst>
      <p:ext uri="{BB962C8B-B14F-4D97-AF65-F5344CB8AC3E}">
        <p14:creationId xmlns:p14="http://schemas.microsoft.com/office/powerpoint/2010/main" val="2511123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389467"/>
            <a:ext cx="3154681" cy="619929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389467"/>
            <a:ext cx="9281161" cy="619929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733D48-7B2E-3A4B-B159-5F2CD6017223}"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C076B-A888-F84A-A755-623CBBD4730F}" type="slidenum">
              <a:rPr lang="en-US" smtClean="0"/>
              <a:t>‹#›</a:t>
            </a:fld>
            <a:endParaRPr lang="en-US"/>
          </a:p>
        </p:txBody>
      </p:sp>
    </p:spTree>
    <p:extLst>
      <p:ext uri="{BB962C8B-B14F-4D97-AF65-F5344CB8AC3E}">
        <p14:creationId xmlns:p14="http://schemas.microsoft.com/office/powerpoint/2010/main" val="3164159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733D48-7B2E-3A4B-B159-5F2CD6017223}"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C076B-A888-F84A-A755-623CBBD4730F}" type="slidenum">
              <a:rPr lang="en-US" smtClean="0"/>
              <a:t>‹#›</a:t>
            </a:fld>
            <a:endParaRPr lang="en-US"/>
          </a:p>
        </p:txBody>
      </p:sp>
    </p:spTree>
    <p:extLst>
      <p:ext uri="{BB962C8B-B14F-4D97-AF65-F5344CB8AC3E}">
        <p14:creationId xmlns:p14="http://schemas.microsoft.com/office/powerpoint/2010/main" val="117516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1823723"/>
            <a:ext cx="12618720" cy="3042919"/>
          </a:xfrm>
        </p:spPr>
        <p:txBody>
          <a:bodyPr anchor="b"/>
          <a:lstStyle>
            <a:lvl1pPr>
              <a:defRPr sz="6400"/>
            </a:lvl1pPr>
          </a:lstStyle>
          <a:p>
            <a:r>
              <a:rPr lang="en-US"/>
              <a:t>Click to edit Master title style</a:t>
            </a:r>
            <a:endParaRPr lang="en-US" dirty="0"/>
          </a:p>
        </p:txBody>
      </p:sp>
      <p:sp>
        <p:nvSpPr>
          <p:cNvPr id="3" name="Text Placeholder 2"/>
          <p:cNvSpPr>
            <a:spLocks noGrp="1"/>
          </p:cNvSpPr>
          <p:nvPr>
            <p:ph type="body" idx="1"/>
          </p:nvPr>
        </p:nvSpPr>
        <p:spPr>
          <a:xfrm>
            <a:off x="998220" y="4895430"/>
            <a:ext cx="12618720" cy="16001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733D48-7B2E-3A4B-B159-5F2CD6017223}"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C076B-A888-F84A-A755-623CBBD4730F}" type="slidenum">
              <a:rPr lang="en-US" smtClean="0"/>
              <a:t>‹#›</a:t>
            </a:fld>
            <a:endParaRPr lang="en-US"/>
          </a:p>
        </p:txBody>
      </p:sp>
    </p:spTree>
    <p:extLst>
      <p:ext uri="{BB962C8B-B14F-4D97-AF65-F5344CB8AC3E}">
        <p14:creationId xmlns:p14="http://schemas.microsoft.com/office/powerpoint/2010/main" val="1365653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1947335"/>
            <a:ext cx="6217920" cy="46414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1947335"/>
            <a:ext cx="6217920" cy="46414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733D48-7B2E-3A4B-B159-5F2CD6017223}"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C076B-A888-F84A-A755-623CBBD4730F}" type="slidenum">
              <a:rPr lang="en-US" smtClean="0"/>
              <a:t>‹#›</a:t>
            </a:fld>
            <a:endParaRPr lang="en-US"/>
          </a:p>
        </p:txBody>
      </p:sp>
    </p:spTree>
    <p:extLst>
      <p:ext uri="{BB962C8B-B14F-4D97-AF65-F5344CB8AC3E}">
        <p14:creationId xmlns:p14="http://schemas.microsoft.com/office/powerpoint/2010/main" val="487167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389467"/>
            <a:ext cx="12618720" cy="1413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1793243"/>
            <a:ext cx="6189344"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1007746" y="2672082"/>
            <a:ext cx="6189344" cy="39302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1" y="1793243"/>
            <a:ext cx="6219826"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7406641" y="2672082"/>
            <a:ext cx="6219826" cy="39302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733D48-7B2E-3A4B-B159-5F2CD6017223}" type="datetimeFigureOut">
              <a:rPr lang="en-US" smtClean="0"/>
              <a:t>4/17/2020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C076B-A888-F84A-A755-623CBBD4730F}" type="slidenum">
              <a:rPr lang="en-US" smtClean="0"/>
              <a:t>‹#›</a:t>
            </a:fld>
            <a:endParaRPr lang="en-US"/>
          </a:p>
        </p:txBody>
      </p:sp>
    </p:spTree>
    <p:extLst>
      <p:ext uri="{BB962C8B-B14F-4D97-AF65-F5344CB8AC3E}">
        <p14:creationId xmlns:p14="http://schemas.microsoft.com/office/powerpoint/2010/main" val="760504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733D48-7B2E-3A4B-B159-5F2CD6017223}" type="datetimeFigureOut">
              <a:rPr lang="en-US" smtClean="0"/>
              <a:t>4/17/2020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C076B-A888-F84A-A755-623CBBD4730F}" type="slidenum">
              <a:rPr lang="en-US" smtClean="0"/>
              <a:t>‹#›</a:t>
            </a:fld>
            <a:endParaRPr lang="en-US"/>
          </a:p>
        </p:txBody>
      </p:sp>
    </p:spTree>
    <p:extLst>
      <p:ext uri="{BB962C8B-B14F-4D97-AF65-F5344CB8AC3E}">
        <p14:creationId xmlns:p14="http://schemas.microsoft.com/office/powerpoint/2010/main" val="52625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733D48-7B2E-3A4B-B159-5F2CD6017223}" type="datetimeFigureOut">
              <a:rPr lang="en-US" smtClean="0"/>
              <a:t>4/17/2020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C076B-A888-F84A-A755-623CBBD4730F}" type="slidenum">
              <a:rPr lang="en-US" smtClean="0"/>
              <a:t>‹#›</a:t>
            </a:fld>
            <a:endParaRPr lang="en-US"/>
          </a:p>
        </p:txBody>
      </p:sp>
    </p:spTree>
    <p:extLst>
      <p:ext uri="{BB962C8B-B14F-4D97-AF65-F5344CB8AC3E}">
        <p14:creationId xmlns:p14="http://schemas.microsoft.com/office/powerpoint/2010/main" val="58113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87680"/>
            <a:ext cx="4718684" cy="1706880"/>
          </a:xfrm>
        </p:spPr>
        <p:txBody>
          <a:bodyPr anchor="b"/>
          <a:lstStyle>
            <a:lvl1pPr>
              <a:defRPr sz="3413"/>
            </a:lvl1pPr>
          </a:lstStyle>
          <a:p>
            <a:r>
              <a:rPr lang="en-US"/>
              <a:t>Click to edit Master title style</a:t>
            </a:r>
            <a:endParaRPr lang="en-US" dirty="0"/>
          </a:p>
        </p:txBody>
      </p:sp>
      <p:sp>
        <p:nvSpPr>
          <p:cNvPr id="3" name="Content Placeholder 2"/>
          <p:cNvSpPr>
            <a:spLocks noGrp="1"/>
          </p:cNvSpPr>
          <p:nvPr>
            <p:ph idx="1"/>
          </p:nvPr>
        </p:nvSpPr>
        <p:spPr>
          <a:xfrm>
            <a:off x="6219827" y="1053256"/>
            <a:ext cx="7406640" cy="5198533"/>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194560"/>
            <a:ext cx="4718684"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D733D48-7B2E-3A4B-B159-5F2CD6017223}"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C076B-A888-F84A-A755-623CBBD4730F}" type="slidenum">
              <a:rPr lang="en-US" smtClean="0"/>
              <a:t>‹#›</a:t>
            </a:fld>
            <a:endParaRPr lang="en-US"/>
          </a:p>
        </p:txBody>
      </p:sp>
    </p:spTree>
    <p:extLst>
      <p:ext uri="{BB962C8B-B14F-4D97-AF65-F5344CB8AC3E}">
        <p14:creationId xmlns:p14="http://schemas.microsoft.com/office/powerpoint/2010/main" val="3074583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87680"/>
            <a:ext cx="4718684" cy="1706880"/>
          </a:xfrm>
        </p:spPr>
        <p:txBody>
          <a:bodyPr anchor="b"/>
          <a:lstStyle>
            <a:lvl1pPr>
              <a:defRPr sz="3413"/>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7" y="1053256"/>
            <a:ext cx="7406640" cy="5198533"/>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p:cNvSpPr>
            <a:spLocks noGrp="1"/>
          </p:cNvSpPr>
          <p:nvPr>
            <p:ph type="body" sz="half" idx="2"/>
          </p:nvPr>
        </p:nvSpPr>
        <p:spPr>
          <a:xfrm>
            <a:off x="1007746" y="2194560"/>
            <a:ext cx="4718684"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D733D48-7B2E-3A4B-B159-5F2CD6017223}"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C076B-A888-F84A-A755-623CBBD4730F}" type="slidenum">
              <a:rPr lang="en-US" smtClean="0"/>
              <a:t>‹#›</a:t>
            </a:fld>
            <a:endParaRPr lang="en-US"/>
          </a:p>
        </p:txBody>
      </p:sp>
    </p:spTree>
    <p:extLst>
      <p:ext uri="{BB962C8B-B14F-4D97-AF65-F5344CB8AC3E}">
        <p14:creationId xmlns:p14="http://schemas.microsoft.com/office/powerpoint/2010/main" val="232737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389467"/>
            <a:ext cx="12618720" cy="14139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1947335"/>
            <a:ext cx="12618720" cy="46414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6780109"/>
            <a:ext cx="3291840" cy="389467"/>
          </a:xfrm>
          <a:prstGeom prst="rect">
            <a:avLst/>
          </a:prstGeom>
        </p:spPr>
        <p:txBody>
          <a:bodyPr vert="horz" lIns="91440" tIns="45720" rIns="91440" bIns="45720" rtlCol="0" anchor="ctr"/>
          <a:lstStyle>
            <a:lvl1pPr algn="l">
              <a:defRPr sz="1280">
                <a:solidFill>
                  <a:schemeClr val="tx1">
                    <a:tint val="75000"/>
                  </a:schemeClr>
                </a:solidFill>
              </a:defRPr>
            </a:lvl1pPr>
          </a:lstStyle>
          <a:p>
            <a:fld id="{7D733D48-7B2E-3A4B-B159-5F2CD6017223}" type="datetimeFigureOut">
              <a:rPr lang="en-US" smtClean="0"/>
              <a:t>4/17/2020</a:t>
            </a:fld>
            <a:endParaRPr lang="en-US"/>
          </a:p>
        </p:txBody>
      </p:sp>
      <p:sp>
        <p:nvSpPr>
          <p:cNvPr id="5" name="Footer Placeholder 4"/>
          <p:cNvSpPr>
            <a:spLocks noGrp="1"/>
          </p:cNvSpPr>
          <p:nvPr>
            <p:ph type="ftr" sz="quarter" idx="3"/>
          </p:nvPr>
        </p:nvSpPr>
        <p:spPr>
          <a:xfrm>
            <a:off x="4846320" y="6780109"/>
            <a:ext cx="4937760" cy="389467"/>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6780109"/>
            <a:ext cx="3291840"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651C076B-A888-F84A-A755-623CBBD4730F}" type="slidenum">
              <a:rPr lang="en-US" smtClean="0"/>
              <a:t>‹#›</a:t>
            </a:fld>
            <a:endParaRPr lang="en-US"/>
          </a:p>
        </p:txBody>
      </p:sp>
    </p:spTree>
    <p:extLst>
      <p:ext uri="{BB962C8B-B14F-4D97-AF65-F5344CB8AC3E}">
        <p14:creationId xmlns:p14="http://schemas.microsoft.com/office/powerpoint/2010/main" val="1606730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4a"/><Relationship Id="rId16" Type="http://schemas.openxmlformats.org/officeDocument/2006/relationships/image" Target="../media/image13.tiff"/><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tiff"/><Relationship Id="rId10" Type="http://schemas.openxmlformats.org/officeDocument/2006/relationships/image" Target="../media/image7.png"/><Relationship Id="rId4" Type="http://schemas.openxmlformats.org/officeDocument/2006/relationships/image" Target="../media/image1.tiff"/><Relationship Id="rId9" Type="http://schemas.openxmlformats.org/officeDocument/2006/relationships/image" Target="../media/image6.pn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577858F-D72E-2D4F-8E67-8357C0480EC4}"/>
              </a:ext>
            </a:extLst>
          </p:cNvPr>
          <p:cNvSpPr/>
          <p:nvPr/>
        </p:nvSpPr>
        <p:spPr>
          <a:xfrm>
            <a:off x="8913452" y="4639532"/>
            <a:ext cx="4485280" cy="243074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12" dirty="0"/>
          </a:p>
        </p:txBody>
      </p:sp>
      <p:sp>
        <p:nvSpPr>
          <p:cNvPr id="4" name="Rectangle 3">
            <a:extLst>
              <a:ext uri="{FF2B5EF4-FFF2-40B4-BE49-F238E27FC236}">
                <a16:creationId xmlns:a16="http://schemas.microsoft.com/office/drawing/2014/main" id="{305F79F7-F5B4-B74E-9A59-38BF252897AB}"/>
              </a:ext>
            </a:extLst>
          </p:cNvPr>
          <p:cNvSpPr/>
          <p:nvPr/>
        </p:nvSpPr>
        <p:spPr>
          <a:xfrm>
            <a:off x="0" y="1198197"/>
            <a:ext cx="4861318" cy="236873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12" dirty="0"/>
              <a:t>Abstract:</a:t>
            </a:r>
          </a:p>
          <a:p>
            <a:r>
              <a:rPr lang="en-US" sz="1067" dirty="0"/>
              <a:t>During development, morphological change requires interaction between molecular genetic regulators and physical processes, integrating cell proliferation and differentiation. Transcription factors (TFs) are a set of highly conserved genetic regulators expressed across tissue types. The differential co-expression of transcription factors across developmental stages can explain tissue transformation and morphological outcome. Thus, the combinatorial nature of development allows for tissue specificity and morphological diversity despite the conservation of regulators. In this study, we develop a system for the study of transcription factor co-expression in multiple tissue types during avian craniofacial development. Using embryonic tissue samples from common house finch we quantify the expression of eight transcription factors across five stages of development. Here, we present our framework and a progress report of this work.</a:t>
            </a:r>
          </a:p>
        </p:txBody>
      </p:sp>
      <p:sp>
        <p:nvSpPr>
          <p:cNvPr id="5" name="Rectangle 4">
            <a:extLst>
              <a:ext uri="{FF2B5EF4-FFF2-40B4-BE49-F238E27FC236}">
                <a16:creationId xmlns:a16="http://schemas.microsoft.com/office/drawing/2014/main" id="{168ECBB7-6F9E-B04C-B51F-26D8E5AACA3C}"/>
              </a:ext>
            </a:extLst>
          </p:cNvPr>
          <p:cNvSpPr/>
          <p:nvPr/>
        </p:nvSpPr>
        <p:spPr>
          <a:xfrm>
            <a:off x="4959844" y="1196165"/>
            <a:ext cx="3763053" cy="280239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12" dirty="0"/>
          </a:p>
        </p:txBody>
      </p:sp>
      <p:sp>
        <p:nvSpPr>
          <p:cNvPr id="6" name="Rectangle 5">
            <a:extLst>
              <a:ext uri="{FF2B5EF4-FFF2-40B4-BE49-F238E27FC236}">
                <a16:creationId xmlns:a16="http://schemas.microsoft.com/office/drawing/2014/main" id="{79FB8B5B-2261-F845-A662-96AD777CB850}"/>
              </a:ext>
            </a:extLst>
          </p:cNvPr>
          <p:cNvSpPr/>
          <p:nvPr/>
        </p:nvSpPr>
        <p:spPr>
          <a:xfrm>
            <a:off x="4959844" y="4043409"/>
            <a:ext cx="3763053" cy="16909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12" dirty="0"/>
          </a:p>
        </p:txBody>
      </p:sp>
      <p:sp>
        <p:nvSpPr>
          <p:cNvPr id="7" name="Rectangle 6">
            <a:extLst>
              <a:ext uri="{FF2B5EF4-FFF2-40B4-BE49-F238E27FC236}">
                <a16:creationId xmlns:a16="http://schemas.microsoft.com/office/drawing/2014/main" id="{49653307-A28B-3941-B8C2-951428BE1F61}"/>
              </a:ext>
            </a:extLst>
          </p:cNvPr>
          <p:cNvSpPr/>
          <p:nvPr/>
        </p:nvSpPr>
        <p:spPr>
          <a:xfrm>
            <a:off x="8914540" y="1288021"/>
            <a:ext cx="4484193" cy="149081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12" dirty="0"/>
          </a:p>
        </p:txBody>
      </p:sp>
      <p:sp>
        <p:nvSpPr>
          <p:cNvPr id="8" name="Rectangle 7">
            <a:extLst>
              <a:ext uri="{FF2B5EF4-FFF2-40B4-BE49-F238E27FC236}">
                <a16:creationId xmlns:a16="http://schemas.microsoft.com/office/drawing/2014/main" id="{2503F33D-B438-FB44-AEC1-34C5822C5D53}"/>
              </a:ext>
            </a:extLst>
          </p:cNvPr>
          <p:cNvSpPr/>
          <p:nvPr/>
        </p:nvSpPr>
        <p:spPr>
          <a:xfrm>
            <a:off x="4959844" y="5785957"/>
            <a:ext cx="3763053" cy="150019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12" dirty="0"/>
          </a:p>
        </p:txBody>
      </p:sp>
      <p:sp>
        <p:nvSpPr>
          <p:cNvPr id="9" name="Rectangle 8">
            <a:extLst>
              <a:ext uri="{FF2B5EF4-FFF2-40B4-BE49-F238E27FC236}">
                <a16:creationId xmlns:a16="http://schemas.microsoft.com/office/drawing/2014/main" id="{59316956-8512-5041-BC32-330DA70E7D61}"/>
              </a:ext>
            </a:extLst>
          </p:cNvPr>
          <p:cNvSpPr/>
          <p:nvPr/>
        </p:nvSpPr>
        <p:spPr>
          <a:xfrm>
            <a:off x="0" y="18682"/>
            <a:ext cx="13405727" cy="112147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12" dirty="0"/>
              <a:t>CHANGING CO-EXPRESSION OF TRANSCRIPTION FACTORS ACROSS SPACE AND TIME DURING DEVELOPMENT</a:t>
            </a:r>
          </a:p>
          <a:p>
            <a:pPr algn="ctr"/>
            <a:r>
              <a:rPr lang="en-US" sz="2212" dirty="0"/>
              <a:t>Max J. Gleason, Sarah E. Britton, Cody A. Lee, Renee A. Duckworth, Alexander V. </a:t>
            </a:r>
            <a:r>
              <a:rPr lang="en-US" sz="2212" dirty="0" err="1"/>
              <a:t>Badyaev</a:t>
            </a:r>
            <a:endParaRPr lang="en-US" sz="2212" dirty="0"/>
          </a:p>
          <a:p>
            <a:pPr algn="ctr"/>
            <a:r>
              <a:rPr lang="en-US" sz="2212" dirty="0"/>
              <a:t>Department of Ecology and Evolutionary Biology</a:t>
            </a:r>
          </a:p>
        </p:txBody>
      </p:sp>
      <p:pic>
        <p:nvPicPr>
          <p:cNvPr id="14" name="Picture 13">
            <a:extLst>
              <a:ext uri="{FF2B5EF4-FFF2-40B4-BE49-F238E27FC236}">
                <a16:creationId xmlns:a16="http://schemas.microsoft.com/office/drawing/2014/main" id="{651175A2-003E-A141-B9BA-8720C0E5C9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67853" y="623925"/>
            <a:ext cx="1323701" cy="453840"/>
          </a:xfrm>
          <a:prstGeom prst="rect">
            <a:avLst/>
          </a:prstGeom>
        </p:spPr>
      </p:pic>
      <p:sp>
        <p:nvSpPr>
          <p:cNvPr id="10" name="Rectangle 9">
            <a:extLst>
              <a:ext uri="{FF2B5EF4-FFF2-40B4-BE49-F238E27FC236}">
                <a16:creationId xmlns:a16="http://schemas.microsoft.com/office/drawing/2014/main" id="{9E729715-56E3-C04A-A3AD-6484C0246A39}"/>
              </a:ext>
            </a:extLst>
          </p:cNvPr>
          <p:cNvSpPr/>
          <p:nvPr/>
        </p:nvSpPr>
        <p:spPr>
          <a:xfrm>
            <a:off x="0" y="3638845"/>
            <a:ext cx="4861318" cy="15034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12" dirty="0"/>
              <a:t>Hypotheses:</a:t>
            </a:r>
          </a:p>
          <a:p>
            <a:r>
              <a:rPr lang="en-US" sz="1067" dirty="0"/>
              <a:t>Hypothesis 1: If functional co-expression of TFs is equivalent to network structure, then all functionally related factors will be expressed together throughout development. Hypothesis 2: If functionality depends on activation and inhibition processes, then functionally related TFs will be expressed sequentially. Hypothesis 3: If functionality depends on persistence of certain factors but activation/inhibition of others, then some TFs will be expressed throughout development while others will be expressed sequentially. </a:t>
            </a:r>
          </a:p>
        </p:txBody>
      </p:sp>
      <p:sp>
        <p:nvSpPr>
          <p:cNvPr id="11" name="Rectangle 10">
            <a:extLst>
              <a:ext uri="{FF2B5EF4-FFF2-40B4-BE49-F238E27FC236}">
                <a16:creationId xmlns:a16="http://schemas.microsoft.com/office/drawing/2014/main" id="{56F60F49-D6EF-3E47-BC6E-19B32134278C}"/>
              </a:ext>
            </a:extLst>
          </p:cNvPr>
          <p:cNvSpPr/>
          <p:nvPr/>
        </p:nvSpPr>
        <p:spPr>
          <a:xfrm>
            <a:off x="0" y="5214208"/>
            <a:ext cx="4861318" cy="159463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12" dirty="0"/>
          </a:p>
        </p:txBody>
      </p:sp>
      <p:pic>
        <p:nvPicPr>
          <p:cNvPr id="13" name="Google Shape;108;p1">
            <a:extLst>
              <a:ext uri="{FF2B5EF4-FFF2-40B4-BE49-F238E27FC236}">
                <a16:creationId xmlns:a16="http://schemas.microsoft.com/office/drawing/2014/main" id="{73D86005-EA0C-8840-AA5A-5F795CBC413C}"/>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8524" y="5243914"/>
            <a:ext cx="1158135" cy="1004309"/>
          </a:xfrm>
          <a:prstGeom prst="rect">
            <a:avLst/>
          </a:prstGeom>
          <a:noFill/>
          <a:ln>
            <a:noFill/>
          </a:ln>
        </p:spPr>
      </p:pic>
      <p:pic>
        <p:nvPicPr>
          <p:cNvPr id="15" name="Picture 14">
            <a:extLst>
              <a:ext uri="{FF2B5EF4-FFF2-40B4-BE49-F238E27FC236}">
                <a16:creationId xmlns:a16="http://schemas.microsoft.com/office/drawing/2014/main" id="{73662382-6184-4646-99AE-B955F65D64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62290" y="5248874"/>
            <a:ext cx="1172683" cy="994395"/>
          </a:xfrm>
          <a:prstGeom prst="rect">
            <a:avLst/>
          </a:prstGeom>
        </p:spPr>
      </p:pic>
      <p:pic>
        <p:nvPicPr>
          <p:cNvPr id="16" name="Picture 15">
            <a:extLst>
              <a:ext uri="{FF2B5EF4-FFF2-40B4-BE49-F238E27FC236}">
                <a16:creationId xmlns:a16="http://schemas.microsoft.com/office/drawing/2014/main" id="{8FDB5658-7E89-AF49-A4C0-C67C176C53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09861" y="5243914"/>
            <a:ext cx="1387033" cy="999354"/>
          </a:xfrm>
          <a:prstGeom prst="rect">
            <a:avLst/>
          </a:prstGeom>
        </p:spPr>
      </p:pic>
      <p:sp>
        <p:nvSpPr>
          <p:cNvPr id="2" name="Rectangle 1">
            <a:extLst>
              <a:ext uri="{FF2B5EF4-FFF2-40B4-BE49-F238E27FC236}">
                <a16:creationId xmlns:a16="http://schemas.microsoft.com/office/drawing/2014/main" id="{C33618EC-9094-7742-8547-2F6F41C28258}"/>
              </a:ext>
            </a:extLst>
          </p:cNvPr>
          <p:cNvSpPr/>
          <p:nvPr/>
        </p:nvSpPr>
        <p:spPr>
          <a:xfrm>
            <a:off x="0" y="6233669"/>
            <a:ext cx="4861318" cy="584775"/>
          </a:xfrm>
          <a:prstGeom prst="rect">
            <a:avLst/>
          </a:prstGeom>
        </p:spPr>
        <p:txBody>
          <a:bodyPr wrap="square">
            <a:spAutoFit/>
          </a:bodyPr>
          <a:lstStyle/>
          <a:p>
            <a:r>
              <a:rPr lang="en-US" sz="800" dirty="0">
                <a:solidFill>
                  <a:schemeClr val="bg1"/>
                </a:solidFill>
              </a:rPr>
              <a:t>Figure 1. Transcription factor networks. (a) Network of biochemical pathways connecting eight target TFs. (b-c)  Functional associations of TFs in relation to tissue differentiation. Target TFs include beta-catenin (</a:t>
            </a:r>
            <a:r>
              <a:rPr lang="el-GR" sz="800" dirty="0">
                <a:solidFill>
                  <a:schemeClr val="bg1"/>
                </a:solidFill>
              </a:rPr>
              <a:t>β-</a:t>
            </a:r>
            <a:r>
              <a:rPr lang="en-US" sz="800" dirty="0">
                <a:solidFill>
                  <a:schemeClr val="bg1"/>
                </a:solidFill>
              </a:rPr>
              <a:t>catenin), bone morphogenic protein 4 (BMP4), calmodulin (</a:t>
            </a:r>
            <a:r>
              <a:rPr lang="en-US" sz="800" dirty="0" err="1">
                <a:solidFill>
                  <a:schemeClr val="bg1"/>
                </a:solidFill>
              </a:rPr>
              <a:t>CaM</a:t>
            </a:r>
            <a:r>
              <a:rPr lang="en-US" sz="800" dirty="0">
                <a:solidFill>
                  <a:schemeClr val="bg1"/>
                </a:solidFill>
              </a:rPr>
              <a:t>), </a:t>
            </a:r>
            <a:r>
              <a:rPr lang="en-US" sz="800" dirty="0" err="1">
                <a:solidFill>
                  <a:schemeClr val="bg1"/>
                </a:solidFill>
              </a:rPr>
              <a:t>dickkopf</a:t>
            </a:r>
            <a:r>
              <a:rPr lang="en-US" sz="800" dirty="0">
                <a:solidFill>
                  <a:schemeClr val="bg1"/>
                </a:solidFill>
              </a:rPr>
              <a:t> homolog 3 (DKK3), fibroblast growth factor 8 (FGF8), Indian hedgehog (IHH), transforming growth factor beta two (TGF</a:t>
            </a:r>
            <a:r>
              <a:rPr lang="el-GR" sz="800" dirty="0">
                <a:solidFill>
                  <a:schemeClr val="bg1"/>
                </a:solidFill>
              </a:rPr>
              <a:t>β</a:t>
            </a:r>
            <a:r>
              <a:rPr lang="en-US" sz="800" dirty="0">
                <a:solidFill>
                  <a:schemeClr val="bg1"/>
                </a:solidFill>
              </a:rPr>
              <a:t>II), and wingless type 4 (WNT4).</a:t>
            </a:r>
          </a:p>
        </p:txBody>
      </p:sp>
      <p:pic>
        <p:nvPicPr>
          <p:cNvPr id="17" name="Picture 16">
            <a:extLst>
              <a:ext uri="{FF2B5EF4-FFF2-40B4-BE49-F238E27FC236}">
                <a16:creationId xmlns:a16="http://schemas.microsoft.com/office/drawing/2014/main" id="{6A6857A1-9BA7-1B44-91D4-91321566DB1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37282" y="1241012"/>
            <a:ext cx="1689363" cy="1545320"/>
          </a:xfrm>
          <a:prstGeom prst="rect">
            <a:avLst/>
          </a:prstGeom>
        </p:spPr>
      </p:pic>
      <p:pic>
        <p:nvPicPr>
          <p:cNvPr id="18" name="Picture 17">
            <a:extLst>
              <a:ext uri="{FF2B5EF4-FFF2-40B4-BE49-F238E27FC236}">
                <a16:creationId xmlns:a16="http://schemas.microsoft.com/office/drawing/2014/main" id="{A3E69CE9-8362-6744-BBD3-44A169957E2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6200000" flipH="1">
            <a:off x="4771371" y="1471583"/>
            <a:ext cx="1541364" cy="1088136"/>
          </a:xfrm>
          <a:prstGeom prst="rect">
            <a:avLst/>
          </a:prstGeom>
        </p:spPr>
      </p:pic>
      <p:sp>
        <p:nvSpPr>
          <p:cNvPr id="19" name="Rectangle 18">
            <a:extLst>
              <a:ext uri="{FF2B5EF4-FFF2-40B4-BE49-F238E27FC236}">
                <a16:creationId xmlns:a16="http://schemas.microsoft.com/office/drawing/2014/main" id="{FC577CC6-CD5E-A94E-8E19-A95CA1751CEC}"/>
              </a:ext>
            </a:extLst>
          </p:cNvPr>
          <p:cNvSpPr/>
          <p:nvPr/>
        </p:nvSpPr>
        <p:spPr>
          <a:xfrm>
            <a:off x="4959844" y="2792721"/>
            <a:ext cx="3664529" cy="1061829"/>
          </a:xfrm>
          <a:prstGeom prst="rect">
            <a:avLst/>
          </a:prstGeom>
        </p:spPr>
        <p:txBody>
          <a:bodyPr wrap="square">
            <a:spAutoFit/>
          </a:bodyPr>
          <a:lstStyle/>
          <a:p>
            <a:r>
              <a:rPr lang="en-US" sz="900" b="1" dirty="0">
                <a:solidFill>
                  <a:schemeClr val="bg1"/>
                </a:solidFill>
              </a:rPr>
              <a:t>Figure 2. Protein detection methods. (a) house</a:t>
            </a:r>
            <a:r>
              <a:rPr lang="en-US" sz="900" dirty="0">
                <a:solidFill>
                  <a:schemeClr val="bg1"/>
                </a:solidFill>
              </a:rPr>
              <a:t> finch embryos were staged, preserved and </a:t>
            </a:r>
            <a:r>
              <a:rPr lang="en-US" sz="900" dirty="0" err="1">
                <a:solidFill>
                  <a:schemeClr val="bg1"/>
                </a:solidFill>
              </a:rPr>
              <a:t>cryosectioned</a:t>
            </a:r>
            <a:r>
              <a:rPr lang="en-US" sz="900" dirty="0">
                <a:solidFill>
                  <a:schemeClr val="bg1"/>
                </a:solidFill>
              </a:rPr>
              <a:t>. </a:t>
            </a:r>
            <a:r>
              <a:rPr lang="en-US" sz="900" b="1" dirty="0">
                <a:solidFill>
                  <a:schemeClr val="bg1"/>
                </a:solidFill>
              </a:rPr>
              <a:t>(b) </a:t>
            </a:r>
            <a:r>
              <a:rPr lang="en-US" sz="900" dirty="0">
                <a:solidFill>
                  <a:schemeClr val="bg1"/>
                </a:solidFill>
              </a:rPr>
              <a:t>Immunohistochemistry (IHC) uses antibodies to specific protein antigens to visualize location of proteins. </a:t>
            </a:r>
            <a:r>
              <a:rPr lang="en-US" sz="900" b="1" dirty="0">
                <a:solidFill>
                  <a:schemeClr val="bg1"/>
                </a:solidFill>
              </a:rPr>
              <a:t>(c) </a:t>
            </a:r>
            <a:r>
              <a:rPr lang="en-US" sz="900" dirty="0">
                <a:solidFill>
                  <a:schemeClr val="bg1"/>
                </a:solidFill>
              </a:rPr>
              <a:t>IHC protocols were developed and optimized for eight transcription factors across late stages of development. Shown are areas of expression for IHH (top), β-catenin (middle) and a control (bottom) at stage HH39. </a:t>
            </a:r>
          </a:p>
        </p:txBody>
      </p:sp>
      <p:pic>
        <p:nvPicPr>
          <p:cNvPr id="20" name="Picture 19">
            <a:extLst>
              <a:ext uri="{FF2B5EF4-FFF2-40B4-BE49-F238E27FC236}">
                <a16:creationId xmlns:a16="http://schemas.microsoft.com/office/drawing/2014/main" id="{C1F069C5-92E7-614D-8625-0E26C63E5C3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88571" y="1241013"/>
            <a:ext cx="635800" cy="1545321"/>
          </a:xfrm>
          <a:prstGeom prst="rect">
            <a:avLst/>
          </a:prstGeom>
        </p:spPr>
      </p:pic>
      <p:sp>
        <p:nvSpPr>
          <p:cNvPr id="21" name="Google Shape;109;p1">
            <a:extLst>
              <a:ext uri="{FF2B5EF4-FFF2-40B4-BE49-F238E27FC236}">
                <a16:creationId xmlns:a16="http://schemas.microsoft.com/office/drawing/2014/main" id="{750F1B65-BFC0-7D41-B95B-76977E0F24D5}"/>
              </a:ext>
            </a:extLst>
          </p:cNvPr>
          <p:cNvSpPr txBox="1"/>
          <p:nvPr/>
        </p:nvSpPr>
        <p:spPr>
          <a:xfrm>
            <a:off x="4997984" y="4924894"/>
            <a:ext cx="3664822" cy="670225"/>
          </a:xfrm>
          <a:prstGeom prst="rect">
            <a:avLst/>
          </a:prstGeom>
          <a:noFill/>
          <a:ln>
            <a:noFill/>
          </a:ln>
        </p:spPr>
        <p:txBody>
          <a:bodyPr spcFirstLastPara="1" wrap="square" lIns="91425" tIns="45700" rIns="91425" bIns="45700" anchor="t" anchorCtr="0">
            <a:noAutofit/>
          </a:bodyPr>
          <a:lstStyle/>
          <a:p>
            <a:pPr lvl="0"/>
            <a:r>
              <a:rPr lang="en-US" sz="900" b="1" dirty="0">
                <a:solidFill>
                  <a:schemeClr val="bg1"/>
                </a:solidFill>
                <a:latin typeface="Arial"/>
                <a:ea typeface="Arial"/>
                <a:cs typeface="Arial"/>
                <a:sym typeface="Arial"/>
              </a:rPr>
              <a:t>Figure 3. Cellular level expression of transcription factors </a:t>
            </a:r>
            <a:r>
              <a:rPr lang="en-US" sz="900" dirty="0">
                <a:solidFill>
                  <a:schemeClr val="bg1"/>
                </a:solidFill>
                <a:latin typeface="Arial"/>
                <a:ea typeface="Arial"/>
                <a:cs typeface="Arial"/>
                <a:sym typeface="Arial"/>
              </a:rPr>
              <a:t>(40x). </a:t>
            </a:r>
            <a:r>
              <a:rPr lang="en-US" sz="900" b="1" dirty="0">
                <a:solidFill>
                  <a:schemeClr val="bg1"/>
                </a:solidFill>
                <a:latin typeface="Arial"/>
                <a:ea typeface="Arial"/>
                <a:cs typeface="Arial"/>
                <a:sym typeface="Arial"/>
              </a:rPr>
              <a:t>(a)</a:t>
            </a:r>
            <a:r>
              <a:rPr lang="en-US" sz="900" dirty="0">
                <a:solidFill>
                  <a:schemeClr val="bg1"/>
                </a:solidFill>
                <a:latin typeface="Arial"/>
                <a:ea typeface="Arial"/>
                <a:cs typeface="Arial"/>
                <a:sym typeface="Arial"/>
              </a:rPr>
              <a:t> Cytoplasmic </a:t>
            </a:r>
            <a:r>
              <a:rPr lang="en-US" sz="900" dirty="0" err="1">
                <a:solidFill>
                  <a:schemeClr val="bg1"/>
                </a:solidFill>
                <a:latin typeface="Arial"/>
                <a:ea typeface="Arial"/>
                <a:cs typeface="Arial"/>
                <a:sym typeface="Arial"/>
              </a:rPr>
              <a:t>CaM</a:t>
            </a:r>
            <a:r>
              <a:rPr lang="en-US" sz="900" dirty="0">
                <a:solidFill>
                  <a:schemeClr val="bg1"/>
                </a:solidFill>
                <a:latin typeface="Arial"/>
                <a:ea typeface="Arial"/>
                <a:cs typeface="Arial"/>
                <a:sym typeface="Arial"/>
              </a:rPr>
              <a:t> expression in muscle tissue surrounded by unstained cartilage. </a:t>
            </a:r>
            <a:r>
              <a:rPr lang="en-US" sz="900" b="1" dirty="0">
                <a:solidFill>
                  <a:schemeClr val="bg1"/>
                </a:solidFill>
                <a:latin typeface="Arial"/>
                <a:ea typeface="Arial"/>
                <a:cs typeface="Arial"/>
                <a:sym typeface="Arial"/>
              </a:rPr>
              <a:t>(b) </a:t>
            </a:r>
            <a:r>
              <a:rPr lang="en-US" sz="900" dirty="0">
                <a:solidFill>
                  <a:schemeClr val="bg1"/>
                </a:solidFill>
                <a:latin typeface="Arial"/>
                <a:ea typeface="Arial"/>
                <a:cs typeface="Arial"/>
                <a:sym typeface="Arial"/>
              </a:rPr>
              <a:t>Cytoplasmic IHH expression in cartilage and nasal epithelial tissue.</a:t>
            </a:r>
            <a:r>
              <a:rPr lang="en-US" sz="900" b="1" dirty="0">
                <a:solidFill>
                  <a:schemeClr val="bg1"/>
                </a:solidFill>
                <a:latin typeface="Arial"/>
                <a:ea typeface="Arial"/>
                <a:cs typeface="Arial"/>
                <a:sym typeface="Arial"/>
              </a:rPr>
              <a:t> (c) </a:t>
            </a:r>
            <a:r>
              <a:rPr lang="en-US" sz="900" dirty="0">
                <a:solidFill>
                  <a:schemeClr val="bg1"/>
                </a:solidFill>
              </a:rPr>
              <a:t>β-catenin expressed in nuclei of mesenchymal cells and cytoplasm of epithelial cells. </a:t>
            </a:r>
            <a:endParaRPr sz="900" b="1" dirty="0">
              <a:solidFill>
                <a:schemeClr val="bg1"/>
              </a:solidFill>
              <a:latin typeface="Arial"/>
              <a:ea typeface="Arial"/>
              <a:cs typeface="Arial"/>
              <a:sym typeface="Arial"/>
            </a:endParaRPr>
          </a:p>
        </p:txBody>
      </p:sp>
      <p:pic>
        <p:nvPicPr>
          <p:cNvPr id="22" name="Picture 21">
            <a:extLst>
              <a:ext uri="{FF2B5EF4-FFF2-40B4-BE49-F238E27FC236}">
                <a16:creationId xmlns:a16="http://schemas.microsoft.com/office/drawing/2014/main" id="{0245574B-BD1E-2641-AAC9-7D99E4B5033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29300" y="4113294"/>
            <a:ext cx="3648510" cy="741717"/>
          </a:xfrm>
          <a:prstGeom prst="rect">
            <a:avLst/>
          </a:prstGeom>
        </p:spPr>
      </p:pic>
      <p:sp>
        <p:nvSpPr>
          <p:cNvPr id="23" name="Google Shape;91;p1">
            <a:extLst>
              <a:ext uri="{FF2B5EF4-FFF2-40B4-BE49-F238E27FC236}">
                <a16:creationId xmlns:a16="http://schemas.microsoft.com/office/drawing/2014/main" id="{FEA93AF8-9A2D-9E4B-B88A-8F02A3A88002}"/>
              </a:ext>
            </a:extLst>
          </p:cNvPr>
          <p:cNvSpPr txBox="1"/>
          <p:nvPr/>
        </p:nvSpPr>
        <p:spPr>
          <a:xfrm>
            <a:off x="4975925" y="6628840"/>
            <a:ext cx="3746970" cy="614100"/>
          </a:xfrm>
          <a:prstGeom prst="rect">
            <a:avLst/>
          </a:prstGeom>
          <a:noFill/>
          <a:ln>
            <a:noFill/>
          </a:ln>
        </p:spPr>
        <p:txBody>
          <a:bodyPr spcFirstLastPara="1" wrap="square" lIns="91425" tIns="45700" rIns="91425" bIns="45700" anchor="t" anchorCtr="0">
            <a:noAutofit/>
          </a:bodyPr>
          <a:lstStyle/>
          <a:p>
            <a:r>
              <a:rPr lang="en-US" sz="900" b="1" dirty="0">
                <a:solidFill>
                  <a:schemeClr val="bg1"/>
                </a:solidFill>
                <a:latin typeface="Arial"/>
                <a:ea typeface="Arial"/>
                <a:cs typeface="Arial"/>
                <a:sym typeface="Arial"/>
              </a:rPr>
              <a:t>Figure 4</a:t>
            </a:r>
            <a:r>
              <a:rPr lang="en-US" sz="900" dirty="0">
                <a:solidFill>
                  <a:schemeClr val="bg1"/>
                </a:solidFill>
                <a:latin typeface="Arial"/>
                <a:ea typeface="Arial"/>
                <a:cs typeface="Arial"/>
                <a:sym typeface="Arial"/>
              </a:rPr>
              <a:t>. </a:t>
            </a:r>
            <a:r>
              <a:rPr lang="en-US" sz="900" b="1" dirty="0">
                <a:solidFill>
                  <a:schemeClr val="bg1"/>
                </a:solidFill>
                <a:latin typeface="Arial"/>
                <a:ea typeface="Arial"/>
                <a:cs typeface="Arial"/>
                <a:sym typeface="Arial"/>
              </a:rPr>
              <a:t>H&amp;E staining. (a</a:t>
            </a:r>
            <a:r>
              <a:rPr lang="en-US" sz="900" dirty="0">
                <a:solidFill>
                  <a:schemeClr val="bg1"/>
                </a:solidFill>
                <a:latin typeface="Arial"/>
                <a:ea typeface="Arial"/>
                <a:cs typeface="Arial"/>
                <a:sym typeface="Arial"/>
              </a:rPr>
              <a:t>) Outline showing major tissue types stained by H&amp;E.</a:t>
            </a:r>
            <a:r>
              <a:rPr lang="en-US" sz="900" b="1" dirty="0">
                <a:solidFill>
                  <a:schemeClr val="bg1"/>
                </a:solidFill>
                <a:latin typeface="Arial"/>
                <a:ea typeface="Arial"/>
                <a:cs typeface="Arial"/>
                <a:sym typeface="Arial"/>
              </a:rPr>
              <a:t> (b) </a:t>
            </a:r>
            <a:r>
              <a:rPr lang="en-US" sz="900" dirty="0">
                <a:solidFill>
                  <a:schemeClr val="bg1"/>
                </a:solidFill>
                <a:latin typeface="Arial"/>
                <a:ea typeface="Arial"/>
                <a:cs typeface="Arial"/>
                <a:sym typeface="Arial"/>
              </a:rPr>
              <a:t>Five late embryonic stages showing tissue transformation, highlighting the developing Mecke</a:t>
            </a:r>
            <a:r>
              <a:rPr lang="en-US" sz="900" dirty="0">
                <a:solidFill>
                  <a:schemeClr val="bg1"/>
                </a:solidFill>
              </a:rPr>
              <a:t>l’s cartilage (green frame) and internasal cartilage (yellow frame).</a:t>
            </a:r>
            <a:endParaRPr sz="900" dirty="0">
              <a:solidFill>
                <a:schemeClr val="bg1"/>
              </a:solidFill>
              <a:latin typeface="Arial"/>
              <a:ea typeface="Arial"/>
              <a:cs typeface="Arial"/>
              <a:sym typeface="Arial"/>
            </a:endParaRPr>
          </a:p>
        </p:txBody>
      </p:sp>
      <p:pic>
        <p:nvPicPr>
          <p:cNvPr id="24" name="Picture 23">
            <a:extLst>
              <a:ext uri="{FF2B5EF4-FFF2-40B4-BE49-F238E27FC236}">
                <a16:creationId xmlns:a16="http://schemas.microsoft.com/office/drawing/2014/main" id="{5F47D672-EA6E-1C4C-A962-6CCBD714AC1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02894" y="5813811"/>
            <a:ext cx="3676951" cy="810448"/>
          </a:xfrm>
          <a:prstGeom prst="rect">
            <a:avLst/>
          </a:prstGeom>
        </p:spPr>
      </p:pic>
      <p:sp>
        <p:nvSpPr>
          <p:cNvPr id="25" name="Rectangle 24">
            <a:extLst>
              <a:ext uri="{FF2B5EF4-FFF2-40B4-BE49-F238E27FC236}">
                <a16:creationId xmlns:a16="http://schemas.microsoft.com/office/drawing/2014/main" id="{F9D74831-769F-1A4C-AFAB-65332BEE5C58}"/>
              </a:ext>
            </a:extLst>
          </p:cNvPr>
          <p:cNvSpPr/>
          <p:nvPr/>
        </p:nvSpPr>
        <p:spPr>
          <a:xfrm>
            <a:off x="8913452" y="2830951"/>
            <a:ext cx="4485280" cy="173657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12" dirty="0"/>
          </a:p>
        </p:txBody>
      </p:sp>
      <p:pic>
        <p:nvPicPr>
          <p:cNvPr id="26" name="Picture 25">
            <a:extLst>
              <a:ext uri="{FF2B5EF4-FFF2-40B4-BE49-F238E27FC236}">
                <a16:creationId xmlns:a16="http://schemas.microsoft.com/office/drawing/2014/main" id="{F1DAFCC6-677D-A94F-B479-C4FF99173A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76856" y="3054307"/>
            <a:ext cx="1532134" cy="1446388"/>
          </a:xfrm>
          <a:prstGeom prst="rect">
            <a:avLst/>
          </a:prstGeom>
        </p:spPr>
      </p:pic>
      <p:sp>
        <p:nvSpPr>
          <p:cNvPr id="27" name="Rectangle 26">
            <a:extLst>
              <a:ext uri="{FF2B5EF4-FFF2-40B4-BE49-F238E27FC236}">
                <a16:creationId xmlns:a16="http://schemas.microsoft.com/office/drawing/2014/main" id="{AD9CBF4C-698B-2446-92BD-AFB93EA7DAA2}"/>
              </a:ext>
            </a:extLst>
          </p:cNvPr>
          <p:cNvSpPr/>
          <p:nvPr/>
        </p:nvSpPr>
        <p:spPr>
          <a:xfrm>
            <a:off x="10529975" y="3102654"/>
            <a:ext cx="2875752" cy="1061829"/>
          </a:xfrm>
          <a:prstGeom prst="rect">
            <a:avLst/>
          </a:prstGeom>
        </p:spPr>
        <p:txBody>
          <a:bodyPr wrap="square">
            <a:spAutoFit/>
          </a:bodyPr>
          <a:lstStyle/>
          <a:p>
            <a:pPr lvl="0"/>
            <a:r>
              <a:rPr lang="en-US" sz="900" b="1" dirty="0">
                <a:solidFill>
                  <a:schemeClr val="bg1"/>
                </a:solidFill>
              </a:rPr>
              <a:t>Figure 6. </a:t>
            </a:r>
            <a:r>
              <a:rPr lang="en-US" sz="900" b="1" dirty="0" err="1">
                <a:solidFill>
                  <a:schemeClr val="bg1"/>
                </a:solidFill>
              </a:rPr>
              <a:t>Photomicroscopy</a:t>
            </a:r>
            <a:r>
              <a:rPr lang="en-US" sz="900" b="1" dirty="0">
                <a:solidFill>
                  <a:schemeClr val="bg1"/>
                </a:solidFill>
              </a:rPr>
              <a:t> methods. </a:t>
            </a:r>
            <a:r>
              <a:rPr lang="en-US" sz="900" dirty="0">
                <a:solidFill>
                  <a:schemeClr val="bg1"/>
                </a:solidFill>
              </a:rPr>
              <a:t>Photography using standardized settings was followed by color deconvolution using Fiji to separate the stain of interest. Each image was </a:t>
            </a:r>
            <a:r>
              <a:rPr lang="en-US" sz="900" dirty="0" err="1">
                <a:solidFill>
                  <a:schemeClr val="bg1"/>
                </a:solidFill>
              </a:rPr>
              <a:t>thresholded</a:t>
            </a:r>
            <a:r>
              <a:rPr lang="en-US" sz="900" dirty="0">
                <a:solidFill>
                  <a:schemeClr val="bg1"/>
                </a:solidFill>
              </a:rPr>
              <a:t> and split into five equal columns. Transcription factor expression was recorded as percentage of each column in order to provide overall expression area as well as localized expression data.</a:t>
            </a:r>
          </a:p>
        </p:txBody>
      </p:sp>
      <p:sp>
        <p:nvSpPr>
          <p:cNvPr id="28" name="Google Shape;92;p1">
            <a:extLst>
              <a:ext uri="{FF2B5EF4-FFF2-40B4-BE49-F238E27FC236}">
                <a16:creationId xmlns:a16="http://schemas.microsoft.com/office/drawing/2014/main" id="{C38410F4-F5B4-2E46-B038-B7295A7DAD67}"/>
              </a:ext>
            </a:extLst>
          </p:cNvPr>
          <p:cNvSpPr txBox="1"/>
          <p:nvPr/>
        </p:nvSpPr>
        <p:spPr>
          <a:xfrm>
            <a:off x="8976858" y="6519391"/>
            <a:ext cx="4421875" cy="536235"/>
          </a:xfrm>
          <a:prstGeom prst="rect">
            <a:avLst/>
          </a:prstGeom>
          <a:noFill/>
          <a:ln>
            <a:noFill/>
          </a:ln>
        </p:spPr>
        <p:txBody>
          <a:bodyPr spcFirstLastPara="1" wrap="square" lIns="91425" tIns="45700" rIns="91425" bIns="45700" anchor="t" anchorCtr="0">
            <a:noAutofit/>
          </a:bodyPr>
          <a:lstStyle/>
          <a:p>
            <a:r>
              <a:rPr lang="en-US" sz="900" b="1" dirty="0">
                <a:solidFill>
                  <a:schemeClr val="bg1"/>
                </a:solidFill>
                <a:latin typeface="Arial"/>
                <a:ea typeface="Arial"/>
                <a:cs typeface="Arial"/>
                <a:sym typeface="Arial"/>
              </a:rPr>
              <a:t>Figure 7. Changing spatial and tempora</a:t>
            </a:r>
            <a:r>
              <a:rPr lang="en-US" sz="900" b="1" dirty="0">
                <a:solidFill>
                  <a:schemeClr val="bg1"/>
                </a:solidFill>
              </a:rPr>
              <a:t>l</a:t>
            </a:r>
            <a:r>
              <a:rPr lang="en-US" sz="900" b="1" dirty="0">
                <a:solidFill>
                  <a:schemeClr val="bg1"/>
                </a:solidFill>
                <a:latin typeface="Arial"/>
                <a:ea typeface="Arial"/>
                <a:cs typeface="Arial"/>
                <a:sym typeface="Arial"/>
              </a:rPr>
              <a:t> expression of transcription factors. (a-c) </a:t>
            </a:r>
            <a:r>
              <a:rPr lang="en-US" sz="900" dirty="0">
                <a:solidFill>
                  <a:schemeClr val="bg1"/>
                </a:solidFill>
                <a:latin typeface="Arial"/>
                <a:ea typeface="Arial"/>
                <a:cs typeface="Arial"/>
                <a:sym typeface="Arial"/>
              </a:rPr>
              <a:t>Upper beak </a:t>
            </a:r>
            <a:r>
              <a:rPr lang="en-US" sz="900" dirty="0">
                <a:solidFill>
                  <a:schemeClr val="bg1"/>
                </a:solidFill>
              </a:rPr>
              <a:t>p</a:t>
            </a:r>
            <a:r>
              <a:rPr lang="en-US" sz="900" dirty="0">
                <a:solidFill>
                  <a:schemeClr val="bg1"/>
                </a:solidFill>
                <a:latin typeface="Arial"/>
                <a:ea typeface="Arial"/>
                <a:cs typeface="Arial"/>
                <a:sym typeface="Arial"/>
              </a:rPr>
              <a:t>ercent area of TF  expression, stages HH32, HH36 and HH39. </a:t>
            </a:r>
            <a:r>
              <a:rPr lang="en-US" sz="900" b="1" dirty="0">
                <a:solidFill>
                  <a:schemeClr val="bg1"/>
                </a:solidFill>
                <a:latin typeface="Arial"/>
                <a:ea typeface="Arial"/>
                <a:cs typeface="Arial"/>
                <a:sym typeface="Arial"/>
              </a:rPr>
              <a:t>(d-f) </a:t>
            </a:r>
            <a:r>
              <a:rPr lang="en-US" sz="900" dirty="0">
                <a:solidFill>
                  <a:schemeClr val="bg1"/>
                </a:solidFill>
                <a:latin typeface="Arial"/>
                <a:ea typeface="Arial"/>
                <a:cs typeface="Arial"/>
                <a:sym typeface="Arial"/>
              </a:rPr>
              <a:t>Lower beak p</a:t>
            </a:r>
            <a:r>
              <a:rPr lang="en-US" sz="900" dirty="0">
                <a:solidFill>
                  <a:schemeClr val="bg1"/>
                </a:solidFill>
              </a:rPr>
              <a:t>ercent area of TF ex</a:t>
            </a:r>
            <a:r>
              <a:rPr lang="en-US" sz="900" dirty="0">
                <a:solidFill>
                  <a:schemeClr val="bg1"/>
                </a:solidFill>
                <a:latin typeface="Arial"/>
                <a:ea typeface="Arial"/>
                <a:cs typeface="Arial"/>
                <a:sym typeface="Arial"/>
              </a:rPr>
              <a:t>pression, stages HH32, HH36, and HH39.</a:t>
            </a:r>
            <a:endParaRPr sz="900" dirty="0">
              <a:solidFill>
                <a:schemeClr val="bg1"/>
              </a:solidFill>
              <a:latin typeface="Arial"/>
              <a:ea typeface="Arial"/>
              <a:cs typeface="Arial"/>
              <a:sym typeface="Arial"/>
            </a:endParaRPr>
          </a:p>
        </p:txBody>
      </p:sp>
      <p:pic>
        <p:nvPicPr>
          <p:cNvPr id="29" name="Picture 28">
            <a:extLst>
              <a:ext uri="{FF2B5EF4-FFF2-40B4-BE49-F238E27FC236}">
                <a16:creationId xmlns:a16="http://schemas.microsoft.com/office/drawing/2014/main" id="{9657A4E3-358D-164E-9A39-268995D4D9F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976858" y="4722961"/>
            <a:ext cx="3334887" cy="1744312"/>
          </a:xfrm>
          <a:prstGeom prst="rect">
            <a:avLst/>
          </a:prstGeom>
        </p:spPr>
      </p:pic>
      <p:sp>
        <p:nvSpPr>
          <p:cNvPr id="32" name="Rectangle 31">
            <a:extLst>
              <a:ext uri="{FF2B5EF4-FFF2-40B4-BE49-F238E27FC236}">
                <a16:creationId xmlns:a16="http://schemas.microsoft.com/office/drawing/2014/main" id="{B6A91923-A270-8044-839B-F80AFE4755F1}"/>
              </a:ext>
            </a:extLst>
          </p:cNvPr>
          <p:cNvSpPr/>
          <p:nvPr/>
        </p:nvSpPr>
        <p:spPr>
          <a:xfrm>
            <a:off x="10200186" y="1375637"/>
            <a:ext cx="2875752" cy="1200329"/>
          </a:xfrm>
          <a:prstGeom prst="rect">
            <a:avLst/>
          </a:prstGeom>
        </p:spPr>
        <p:txBody>
          <a:bodyPr wrap="square">
            <a:spAutoFit/>
          </a:bodyPr>
          <a:lstStyle/>
          <a:p>
            <a:pPr lvl="0"/>
            <a:r>
              <a:rPr lang="en-US" sz="900" b="1" dirty="0">
                <a:solidFill>
                  <a:schemeClr val="bg1"/>
                </a:solidFill>
              </a:rPr>
              <a:t>Figure 5. Area of Interest. F</a:t>
            </a:r>
            <a:r>
              <a:rPr lang="en-US" sz="900" dirty="0">
                <a:solidFill>
                  <a:schemeClr val="bg1"/>
                </a:solidFill>
              </a:rPr>
              <a:t>ollowing photography of upper and lower beak sections, areas of specific interest are cute out for analysis. This is where we are currently working. These areas of interest will then be analyzed for a degree of expression seen in the next figure. This is important to the process because it eliminates portions of the photographs which are not being analyzed in this project and keeps only the tissues desired.</a:t>
            </a:r>
          </a:p>
        </p:txBody>
      </p:sp>
      <p:pic>
        <p:nvPicPr>
          <p:cNvPr id="33" name="Picture 32">
            <a:extLst>
              <a:ext uri="{FF2B5EF4-FFF2-40B4-BE49-F238E27FC236}">
                <a16:creationId xmlns:a16="http://schemas.microsoft.com/office/drawing/2014/main" id="{B696EF0F-1409-E644-932E-8D418957FC0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261782" y="1086185"/>
            <a:ext cx="2360770" cy="1475908"/>
          </a:xfrm>
          <a:prstGeom prst="rect">
            <a:avLst/>
          </a:prstGeom>
        </p:spPr>
      </p:pic>
      <p:pic>
        <p:nvPicPr>
          <p:cNvPr id="35" name="Picture 34">
            <a:extLst>
              <a:ext uri="{FF2B5EF4-FFF2-40B4-BE49-F238E27FC236}">
                <a16:creationId xmlns:a16="http://schemas.microsoft.com/office/drawing/2014/main" id="{5A03E95C-E8BE-3B4A-9D84-815DF223D1C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880666" y="1343021"/>
            <a:ext cx="3227728" cy="2017914"/>
          </a:xfrm>
          <a:prstGeom prst="rect">
            <a:avLst/>
          </a:prstGeom>
        </p:spPr>
      </p:pic>
      <p:pic>
        <p:nvPicPr>
          <p:cNvPr id="3" name="Audio 2">
            <a:hlinkClick r:id="" action="ppaction://media"/>
            <a:extLst>
              <a:ext uri="{FF2B5EF4-FFF2-40B4-BE49-F238E27FC236}">
                <a16:creationId xmlns:a16="http://schemas.microsoft.com/office/drawing/2014/main" id="{B5706C2E-81D1-D24F-9C7B-51FEC19C53E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665200" y="6350000"/>
            <a:ext cx="812800" cy="812800"/>
          </a:xfrm>
          <a:prstGeom prst="rect">
            <a:avLst/>
          </a:prstGeom>
        </p:spPr>
      </p:pic>
    </p:spTree>
    <p:extLst>
      <p:ext uri="{BB962C8B-B14F-4D97-AF65-F5344CB8AC3E}">
        <p14:creationId xmlns:p14="http://schemas.microsoft.com/office/powerpoint/2010/main" val="918396723"/>
      </p:ext>
    </p:extLst>
  </p:cSld>
  <p:clrMapOvr>
    <a:masterClrMapping/>
  </p:clrMapOvr>
  <mc:AlternateContent xmlns:mc="http://schemas.openxmlformats.org/markup-compatibility/2006" xmlns:p14="http://schemas.microsoft.com/office/powerpoint/2010/main">
    <mc:Choice Requires="p14">
      <p:transition spd="slow" p14:dur="2000" advTm="586190"/>
    </mc:Choice>
    <mc:Fallback xmlns="">
      <p:transition spd="slow" advTm="586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TotalTime>
  <Words>722</Words>
  <Application>Microsoft Office PowerPoint</Application>
  <PresentationFormat>Custom</PresentationFormat>
  <Paragraphs>14</Paragraphs>
  <Slides>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 Gleason</dc:creator>
  <cp:lastModifiedBy>Cunnington, Megan Alexandra - (mac990)</cp:lastModifiedBy>
  <cp:revision>11</cp:revision>
  <dcterms:created xsi:type="dcterms:W3CDTF">2020-03-27T23:11:54Z</dcterms:created>
  <dcterms:modified xsi:type="dcterms:W3CDTF">2020-04-17T22:10:07Z</dcterms:modified>
</cp:coreProperties>
</file>