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
  </p:handoutMasterIdLst>
  <p:sldIdLst>
    <p:sldId id="256" r:id="rId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575C"/>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65" autoAdjust="0"/>
    <p:restoredTop sz="94660"/>
  </p:normalViewPr>
  <p:slideViewPr>
    <p:cSldViewPr snapToGrid="0">
      <p:cViewPr varScale="1">
        <p:scale>
          <a:sx n="105" d="100"/>
          <a:sy n="105" d="100"/>
        </p:scale>
        <p:origin x="392" y="200"/>
      </p:cViewPr>
      <p:guideLst>
        <p:guide orient="horz" pos="2140"/>
        <p:guide pos="384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9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9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62.xml"/><Relationship Id="rId7" Type="http://schemas.openxmlformats.org/officeDocument/2006/relationships/image" Target="../media/image5.png"/><Relationship Id="rId6" Type="http://schemas.microsoft.com/office/2007/relationships/media" Target="../media/media1.m4a"/><Relationship Id="rId5" Type="http://schemas.openxmlformats.org/officeDocument/2006/relationships/audio" Target="../media/media1.m4a"/><Relationship Id="rId4" Type="http://schemas.openxmlformats.org/officeDocument/2006/relationships/image" Target="../media/image4.jpeg"/><Relationship Id="rId3" Type="http://schemas.openxmlformats.org/officeDocument/2006/relationships/image" Target="../media/image3.png"/><Relationship Id="rId2" Type="http://schemas.openxmlformats.org/officeDocument/2006/relationships/image" Target="../media/image2.jpeg"/><Relationship Id="rId10" Type="http://schemas.openxmlformats.org/officeDocument/2006/relationships/notesSlide" Target="../notesSlides/notesSlide1.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8" name="文本框 7"/>
          <p:cNvSpPr txBox="1"/>
          <p:nvPr/>
        </p:nvSpPr>
        <p:spPr>
          <a:xfrm>
            <a:off x="6748780" y="121920"/>
            <a:ext cx="5419090" cy="829945"/>
          </a:xfrm>
          <a:prstGeom prst="rect">
            <a:avLst/>
          </a:prstGeom>
          <a:noFill/>
        </p:spPr>
        <p:txBody>
          <a:bodyPr wrap="square" rtlCol="0">
            <a:spAutoFit/>
          </a:bodyPr>
          <a:lstStyle/>
          <a:p>
            <a:r>
              <a:rPr lang="zh-CN" altLang="en-US" sz="4800">
                <a:solidFill>
                  <a:srgbClr val="42575C"/>
                </a:solidFill>
                <a:latin typeface="Times New Roman" panose="02020503050405090304" charset="0"/>
                <a:ea typeface="SimSun" pitchFamily="2" charset="-122"/>
                <a:cs typeface="Times New Roman" panose="02020503050405090304" charset="0"/>
              </a:rPr>
              <a:t>Selaginella arizonica</a:t>
            </a:r>
            <a:endParaRPr lang="zh-CN" altLang="en-US" sz="4800">
              <a:solidFill>
                <a:srgbClr val="42575C"/>
              </a:solidFill>
              <a:latin typeface="Times New Roman" panose="02020503050405090304" charset="0"/>
              <a:ea typeface="SimSun" pitchFamily="2" charset="-122"/>
              <a:cs typeface="Times New Roman" panose="02020503050405090304" charset="0"/>
            </a:endParaRPr>
          </a:p>
        </p:txBody>
      </p:sp>
      <p:cxnSp>
        <p:nvCxnSpPr>
          <p:cNvPr id="9" name="直接连接符 8"/>
          <p:cNvCxnSpPr/>
          <p:nvPr/>
        </p:nvCxnSpPr>
        <p:spPr>
          <a:xfrm>
            <a:off x="8813800" y="951865"/>
            <a:ext cx="3228340" cy="0"/>
          </a:xfrm>
          <a:prstGeom prst="line">
            <a:avLst/>
          </a:prstGeom>
          <a:ln>
            <a:solidFill>
              <a:srgbClr val="7A99A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8757285" y="951865"/>
            <a:ext cx="3340735" cy="706755"/>
          </a:xfrm>
          <a:prstGeom prst="rect">
            <a:avLst/>
          </a:prstGeom>
          <a:noFill/>
        </p:spPr>
        <p:txBody>
          <a:bodyPr wrap="square" rtlCol="0">
            <a:spAutoFit/>
          </a:bodyPr>
          <a:lstStyle/>
          <a:p>
            <a:pPr algn="l">
              <a:lnSpc>
                <a:spcPct val="100000"/>
              </a:lnSpc>
            </a:pPr>
            <a:r>
              <a:rPr lang="en-US" altLang="zh-CN" sz="2000">
                <a:solidFill>
                  <a:srgbClr val="7A99A0"/>
                </a:solidFill>
                <a:latin typeface="Times New Roman" panose="02020503050405090304" charset="0"/>
                <a:cs typeface="Times New Roman" panose="02020503050405090304" charset="0"/>
              </a:rPr>
              <a:t>Instructor: Peter Chesson</a:t>
            </a:r>
            <a:endParaRPr lang="en-US" altLang="zh-CN" sz="2000">
              <a:solidFill>
                <a:srgbClr val="7A99A0"/>
              </a:solidFill>
              <a:latin typeface="Times New Roman" panose="02020503050405090304" charset="0"/>
              <a:cs typeface="Times New Roman" panose="02020503050405090304" charset="0"/>
            </a:endParaRPr>
          </a:p>
          <a:p>
            <a:pPr algn="l">
              <a:lnSpc>
                <a:spcPct val="100000"/>
              </a:lnSpc>
            </a:pPr>
            <a:r>
              <a:rPr lang="en-US" altLang="zh-CN" sz="2000">
                <a:solidFill>
                  <a:srgbClr val="7A99A0"/>
                </a:solidFill>
                <a:latin typeface="Times New Roman" panose="02020503050405090304" charset="0"/>
                <a:cs typeface="Times New Roman" panose="02020503050405090304" charset="0"/>
              </a:rPr>
              <a:t>Student: Shizhe Li</a:t>
            </a:r>
            <a:endParaRPr lang="en-US" altLang="zh-CN" sz="2000">
              <a:solidFill>
                <a:srgbClr val="7A99A0"/>
              </a:solidFill>
              <a:latin typeface="Times New Roman" panose="02020503050405090304" charset="0"/>
              <a:cs typeface="Times New Roman" panose="02020503050405090304" charset="0"/>
            </a:endParaRPr>
          </a:p>
        </p:txBody>
      </p:sp>
      <p:pic>
        <p:nvPicPr>
          <p:cNvPr id="7" name="图片 6" descr="49"/>
          <p:cNvPicPr>
            <a:picLocks noChangeAspect="1"/>
          </p:cNvPicPr>
          <p:nvPr/>
        </p:nvPicPr>
        <p:blipFill>
          <a:blip r:embed="rId1"/>
          <a:srcRect l="37163" t="19981" b="44690"/>
          <a:stretch>
            <a:fillRect/>
          </a:stretch>
        </p:blipFill>
        <p:spPr>
          <a:xfrm>
            <a:off x="6963410" y="878840"/>
            <a:ext cx="1636395" cy="920750"/>
          </a:xfrm>
          <a:prstGeom prst="rect">
            <a:avLst/>
          </a:prstGeom>
        </p:spPr>
      </p:pic>
      <p:pic>
        <p:nvPicPr>
          <p:cNvPr id="2" name="Picture 1" descr="IMG_3846-Selaginella_ariz"/>
          <p:cNvPicPr>
            <a:picLocks noChangeAspect="1"/>
          </p:cNvPicPr>
          <p:nvPr/>
        </p:nvPicPr>
        <p:blipFill>
          <a:blip r:embed="rId2"/>
          <a:stretch>
            <a:fillRect/>
          </a:stretch>
        </p:blipFill>
        <p:spPr>
          <a:xfrm>
            <a:off x="137160" y="267970"/>
            <a:ext cx="2754630" cy="2550160"/>
          </a:xfrm>
          <a:prstGeom prst="rect">
            <a:avLst/>
          </a:prstGeom>
        </p:spPr>
      </p:pic>
      <p:pic>
        <p:nvPicPr>
          <p:cNvPr id="3" name="Picture 2" descr="image001"/>
          <p:cNvPicPr>
            <a:picLocks noChangeAspect="1"/>
          </p:cNvPicPr>
          <p:nvPr/>
        </p:nvPicPr>
        <p:blipFill>
          <a:blip r:embed="rId3"/>
          <a:stretch>
            <a:fillRect/>
          </a:stretch>
        </p:blipFill>
        <p:spPr>
          <a:xfrm>
            <a:off x="-9525" y="5967095"/>
            <a:ext cx="1059815" cy="892175"/>
          </a:xfrm>
          <a:prstGeom prst="rect">
            <a:avLst/>
          </a:prstGeom>
        </p:spPr>
      </p:pic>
      <p:pic>
        <p:nvPicPr>
          <p:cNvPr id="4" name="Picture 3" descr="Selaginellaceae-Selaginellaari_1553881534"/>
          <p:cNvPicPr>
            <a:picLocks noChangeAspect="1"/>
          </p:cNvPicPr>
          <p:nvPr/>
        </p:nvPicPr>
        <p:blipFill>
          <a:blip r:embed="rId4"/>
          <a:stretch>
            <a:fillRect/>
          </a:stretch>
        </p:blipFill>
        <p:spPr>
          <a:xfrm>
            <a:off x="9209405" y="3977005"/>
            <a:ext cx="2747010" cy="2747010"/>
          </a:xfrm>
          <a:prstGeom prst="rect">
            <a:avLst/>
          </a:prstGeom>
        </p:spPr>
      </p:pic>
      <p:sp>
        <p:nvSpPr>
          <p:cNvPr id="5" name="Text Box 4"/>
          <p:cNvSpPr txBox="1"/>
          <p:nvPr/>
        </p:nvSpPr>
        <p:spPr>
          <a:xfrm>
            <a:off x="7668895" y="1799590"/>
            <a:ext cx="4373245" cy="1753235"/>
          </a:xfrm>
          <a:prstGeom prst="rect">
            <a:avLst/>
          </a:prstGeom>
          <a:noFill/>
        </p:spPr>
        <p:txBody>
          <a:bodyPr wrap="square" rtlCol="0">
            <a:spAutoFit/>
          </a:bodyPr>
          <a:lstStyle/>
          <a:p>
            <a:r>
              <a:rPr lang="en-US">
                <a:solidFill>
                  <a:schemeClr val="tx2"/>
                </a:solidFill>
                <a:latin typeface="Chalkboard" panose="03050602040202020205" charset="0"/>
                <a:cs typeface="Chalkboard" panose="03050602040202020205" charset="0"/>
              </a:rPr>
              <a:t>Selaginella arizonica is a kind of plant that lives in rock or land and mainly lives in rock crevices or gravel. Its stem is not easy to crack and it grows in a creeping or vertical way. Mainly in Arizona, Texas and Mexico.</a:t>
            </a:r>
            <a:endParaRPr lang="en-US">
              <a:solidFill>
                <a:schemeClr val="tx2"/>
              </a:solidFill>
              <a:latin typeface="Chalkboard" panose="03050602040202020205" charset="0"/>
              <a:cs typeface="Chalkboard" panose="03050602040202020205" charset="0"/>
            </a:endParaRPr>
          </a:p>
        </p:txBody>
      </p:sp>
      <p:pic>
        <p:nvPicPr>
          <p:cNvPr id="16" name="图片 15" descr="49"/>
          <p:cNvPicPr>
            <a:picLocks noChangeAspect="1"/>
          </p:cNvPicPr>
          <p:nvPr/>
        </p:nvPicPr>
        <p:blipFill>
          <a:blip r:embed="rId1"/>
          <a:srcRect t="52452" b="20228"/>
          <a:stretch>
            <a:fillRect/>
          </a:stretch>
        </p:blipFill>
        <p:spPr>
          <a:xfrm>
            <a:off x="4238625" y="2602230"/>
            <a:ext cx="4069080" cy="1111885"/>
          </a:xfrm>
          <a:prstGeom prst="rect">
            <a:avLst/>
          </a:prstGeom>
        </p:spPr>
      </p:pic>
      <p:sp>
        <p:nvSpPr>
          <p:cNvPr id="11" name="Text Box 10"/>
          <p:cNvSpPr txBox="1"/>
          <p:nvPr/>
        </p:nvSpPr>
        <p:spPr>
          <a:xfrm>
            <a:off x="2996565" y="267970"/>
            <a:ext cx="3856990" cy="2584450"/>
          </a:xfrm>
          <a:prstGeom prst="rect">
            <a:avLst/>
          </a:prstGeom>
          <a:noFill/>
        </p:spPr>
        <p:txBody>
          <a:bodyPr wrap="square" rtlCol="0">
            <a:spAutoFit/>
          </a:bodyPr>
          <a:lstStyle/>
          <a:p>
            <a:r>
              <a:rPr lang="en-US">
                <a:solidFill>
                  <a:schemeClr val="tx2"/>
                </a:solidFill>
                <a:latin typeface="Times New Roman" panose="02020503050405090304" charset="0"/>
                <a:cs typeface="Times New Roman" panose="02020503050405090304" charset="0"/>
              </a:rPr>
              <a:t>Objective</a:t>
            </a:r>
            <a:r>
              <a:rPr lang="en-US">
                <a:solidFill>
                  <a:schemeClr val="tx2"/>
                </a:solidFill>
                <a:latin typeface="Chalkboard" panose="03050602040202020205" charset="0"/>
                <a:cs typeface="Chalkboard" panose="03050602040202020205" charset="0"/>
              </a:rPr>
              <a:t>: This plant mainly lives in the desert climate environment, we can study the local climate change through the development of desert plants. To explore the optimal growth environment of this plant, and to reflect the influence of external conditions on its growth.</a:t>
            </a:r>
            <a:endParaRPr lang="en-US">
              <a:solidFill>
                <a:schemeClr val="tx2"/>
              </a:solidFill>
              <a:latin typeface="Chalkboard" panose="03050602040202020205" charset="0"/>
              <a:cs typeface="Chalkboard" panose="03050602040202020205" charset="0"/>
            </a:endParaRPr>
          </a:p>
        </p:txBody>
      </p:sp>
      <p:sp>
        <p:nvSpPr>
          <p:cNvPr id="12" name="文本框 3"/>
          <p:cNvSpPr txBox="1"/>
          <p:nvPr/>
        </p:nvSpPr>
        <p:spPr>
          <a:xfrm>
            <a:off x="1763395" y="3291205"/>
            <a:ext cx="1739900" cy="521970"/>
          </a:xfrm>
          <a:prstGeom prst="rect">
            <a:avLst/>
          </a:prstGeom>
          <a:noFill/>
        </p:spPr>
        <p:txBody>
          <a:bodyPr wrap="square" rtlCol="0">
            <a:spAutoFit/>
          </a:bodyPr>
          <a:lstStyle/>
          <a:p>
            <a:r>
              <a:rPr lang="en-US" altLang="zh-CN" sz="2800">
                <a:solidFill>
                  <a:srgbClr val="42575C"/>
                </a:solidFill>
                <a:latin typeface="Times New Roman" panose="02020503050405090304" charset="0"/>
                <a:ea typeface="新宋体" panose="02010609030101010101" charset="-122"/>
                <a:cs typeface="Times New Roman" panose="02020503050405090304" charset="0"/>
              </a:rPr>
              <a:t>Methods</a:t>
            </a:r>
            <a:endParaRPr lang="en-US" altLang="zh-CN" sz="2800">
              <a:solidFill>
                <a:srgbClr val="42575C"/>
              </a:solidFill>
              <a:latin typeface="Times New Roman" panose="02020503050405090304" charset="0"/>
              <a:ea typeface="新宋体" panose="02010609030101010101" charset="-122"/>
              <a:cs typeface="Times New Roman" panose="02020503050405090304" charset="0"/>
            </a:endParaRPr>
          </a:p>
        </p:txBody>
      </p:sp>
      <p:pic>
        <p:nvPicPr>
          <p:cNvPr id="17" name="图片 16" descr="49"/>
          <p:cNvPicPr>
            <a:picLocks noChangeAspect="1"/>
          </p:cNvPicPr>
          <p:nvPr/>
        </p:nvPicPr>
        <p:blipFill>
          <a:blip r:embed="rId1"/>
          <a:srcRect l="37163" t="30801" r="36928" b="44690"/>
          <a:stretch>
            <a:fillRect/>
          </a:stretch>
        </p:blipFill>
        <p:spPr>
          <a:xfrm>
            <a:off x="538480" y="2760980"/>
            <a:ext cx="1224915" cy="1158875"/>
          </a:xfrm>
          <a:prstGeom prst="rect">
            <a:avLst/>
          </a:prstGeom>
        </p:spPr>
      </p:pic>
      <p:sp>
        <p:nvSpPr>
          <p:cNvPr id="18" name="Text Box 17"/>
          <p:cNvSpPr txBox="1"/>
          <p:nvPr/>
        </p:nvSpPr>
        <p:spPr>
          <a:xfrm>
            <a:off x="753745" y="3919855"/>
            <a:ext cx="8342630" cy="2584450"/>
          </a:xfrm>
          <a:prstGeom prst="rect">
            <a:avLst/>
          </a:prstGeom>
          <a:noFill/>
        </p:spPr>
        <p:txBody>
          <a:bodyPr wrap="square" rtlCol="0">
            <a:spAutoFit/>
          </a:bodyPr>
          <a:lstStyle/>
          <a:p>
            <a:r>
              <a:rPr lang="en-US">
                <a:solidFill>
                  <a:schemeClr val="tx2"/>
                </a:solidFill>
                <a:latin typeface="Chalkboard" panose="03050602040202020205" charset="0"/>
                <a:cs typeface="Chalkboard" panose="03050602040202020205" charset="0"/>
              </a:rPr>
              <a:t>1. Different soil types and watering frequencies</a:t>
            </a:r>
            <a:endParaRPr lang="en-US">
              <a:solidFill>
                <a:schemeClr val="tx2"/>
              </a:solidFill>
              <a:latin typeface="Chalkboard" panose="03050602040202020205" charset="0"/>
              <a:cs typeface="Chalkboard" panose="03050602040202020205" charset="0"/>
            </a:endParaRPr>
          </a:p>
          <a:p>
            <a:r>
              <a:rPr lang="en-US">
                <a:solidFill>
                  <a:schemeClr val="tx2"/>
                </a:solidFill>
                <a:latin typeface="Chalkboard" panose="03050602040202020205" charset="0"/>
                <a:cs typeface="Chalkboard" panose="03050602040202020205" charset="0"/>
              </a:rPr>
              <a:t>2. Take photos of plants regularly</a:t>
            </a:r>
            <a:endParaRPr lang="en-US">
              <a:solidFill>
                <a:schemeClr val="tx2"/>
              </a:solidFill>
              <a:latin typeface="Chalkboard" panose="03050602040202020205" charset="0"/>
              <a:cs typeface="Chalkboard" panose="03050602040202020205" charset="0"/>
            </a:endParaRPr>
          </a:p>
          <a:p>
            <a:r>
              <a:rPr lang="en-US">
                <a:solidFill>
                  <a:schemeClr val="tx2"/>
                </a:solidFill>
                <a:latin typeface="Chalkboard" panose="03050602040202020205" charset="0"/>
                <a:cs typeface="Chalkboard" panose="03050602040202020205" charset="0"/>
              </a:rPr>
              <a:t>3. Using computer software to analyze and calculate the vegetation of the plants in the photos for measurement</a:t>
            </a:r>
            <a:endParaRPr lang="en-US">
              <a:solidFill>
                <a:schemeClr val="tx2"/>
              </a:solidFill>
              <a:latin typeface="Chalkboard" panose="03050602040202020205" charset="0"/>
              <a:cs typeface="Chalkboard" panose="03050602040202020205" charset="0"/>
            </a:endParaRPr>
          </a:p>
          <a:p>
            <a:r>
              <a:rPr lang="en-US">
                <a:solidFill>
                  <a:schemeClr val="tx2"/>
                </a:solidFill>
                <a:latin typeface="Chalkboard" panose="03050602040202020205" charset="0"/>
                <a:cs typeface="Chalkboard" panose="03050602040202020205" charset="0"/>
              </a:rPr>
              <a:t>In addition, we will make field visits to the local environment, collect soil samples, analyze soil properties, and combine with recent weather conditions. We will then use statistical techniques, such as regression and correlation analysis, to analyze the data based on the data obtained from the experiment.</a:t>
            </a:r>
            <a:endParaRPr lang="en-US">
              <a:solidFill>
                <a:schemeClr val="tx2"/>
              </a:solidFill>
              <a:latin typeface="Chalkboard" panose="03050602040202020205" charset="0"/>
              <a:cs typeface="Chalkboard" panose="03050602040202020205" charset="0"/>
            </a:endParaRPr>
          </a:p>
        </p:txBody>
      </p:sp>
      <p:pic>
        <p:nvPicPr>
          <p:cNvPr id="6" name="Audio 5">
            <a:hlinkClick r:id="" action="ppaction://media"/>
          </p:cNvPr>
          <p:cNvPicPr>
            <a:picLocks noChangeAspect="1"/>
          </p:cNvPicPr>
          <p:nvPr>
            <a:audioFile r:link="rId5"/>
            <p:extLst>
              <p:ext uri="{DAA4B4D4-6D71-4841-9C94-3DE7FCFB9230}">
                <p14:media xmlns:p14="http://schemas.microsoft.com/office/powerpoint/2010/main" r:embed="rId6"/>
              </p:ext>
            </p:extLst>
          </p:nvPr>
        </p:nvPicPr>
        <p:blipFill>
          <a:blip r:embed="rId7"/>
          <a:stretch>
            <a:fillRect/>
          </a:stretch>
        </p:blipFill>
        <p:spPr>
          <a:xfrm>
            <a:off x="0" y="4904740"/>
            <a:ext cx="812800" cy="812800"/>
          </a:xfrm>
          <a:prstGeom prst="rect">
            <a:avLst/>
          </a:prstGeom>
        </p:spPr>
      </p:pic>
    </p:spTree>
    <p:custDataLst>
      <p:tags r:id="rId8"/>
    </p:custDataLst>
  </p:cSld>
  <p:clrMapOvr>
    <a:masterClrMapping/>
  </p:clrMapOvr>
  <mc:AlternateContent xmlns:mc="http://schemas.openxmlformats.org/markup-compatibility/2006">
    <mc:Choice xmlns:p14="http://schemas.microsoft.com/office/powerpoint/2010/main" Requires="p14">
      <p:transition spd="slow" p14:dur="2000" advTm="136270"/>
    </mc:Choice>
    <mc:Fallback>
      <p:transition spd="slow" advTm="1362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1068</Words>
  <Application>WPS Writer</Application>
  <PresentationFormat>Widescreen</PresentationFormat>
  <Paragraphs>16</Paragraphs>
  <Slides>1</Slides>
  <Notes>1</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vt:i4>
      </vt:variant>
    </vt:vector>
  </HeadingPairs>
  <TitlesOfParts>
    <vt:vector size="13" baseType="lpstr">
      <vt:lpstr>Arial</vt:lpstr>
      <vt:lpstr>SimSun</vt:lpstr>
      <vt:lpstr>Wingdings</vt:lpstr>
      <vt:lpstr>微软雅黑</vt:lpstr>
      <vt:lpstr>HYQiHeiKW</vt:lpstr>
      <vt:lpstr>Times New Roman</vt:lpstr>
      <vt:lpstr>HYShuSongErKW</vt:lpstr>
      <vt:lpstr>Chalkboard</vt:lpstr>
      <vt:lpstr>新宋体</vt:lpstr>
      <vt:lpstr>Arial Unicode MS</vt:lpstr>
      <vt:lpstr>STSong</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lishizhe</cp:lastModifiedBy>
  <cp:revision>25</cp:revision>
  <dcterms:created xsi:type="dcterms:W3CDTF">2020-04-14T09:20:24Z</dcterms:created>
  <dcterms:modified xsi:type="dcterms:W3CDTF">2020-04-14T09:20:24Z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1033-2.1.2.3417</vt:lpwstr>
  </property>
</Properties>
</file>