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9"/>
  </p:notesMasterIdLst>
  <p:sldIdLst>
    <p:sldId id="256" r:id="rId2"/>
    <p:sldId id="257" r:id="rId3"/>
    <p:sldId id="258" r:id="rId4"/>
    <p:sldId id="263" r:id="rId5"/>
    <p:sldId id="264" r:id="rId6"/>
    <p:sldId id="265" r:id="rId7"/>
    <p:sldId id="266"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312"/>
    <p:restoredTop sz="94697"/>
  </p:normalViewPr>
  <p:slideViewPr>
    <p:cSldViewPr snapToGrid="0" snapToObjects="1">
      <p:cViewPr>
        <p:scale>
          <a:sx n="70" d="100"/>
          <a:sy n="70" d="100"/>
        </p:scale>
        <p:origin x="528" y="124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C7D87-BA1C-4C42-A686-55AA4C754160}" type="datetimeFigureOut">
              <a:rPr lang="en-US" smtClean="0"/>
              <a:t>4/13/20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374F34-A0FF-9642-8CA5-5A3D4FB49DD7}" type="slidenum">
              <a:rPr lang="en-US" smtClean="0"/>
              <a:t>‹#›</a:t>
            </a:fld>
            <a:endParaRPr lang="en-US"/>
          </a:p>
        </p:txBody>
      </p:sp>
    </p:spTree>
    <p:extLst>
      <p:ext uri="{BB962C8B-B14F-4D97-AF65-F5344CB8AC3E}">
        <p14:creationId xmlns:p14="http://schemas.microsoft.com/office/powerpoint/2010/main" val="2336586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interested in how the BLH6 transcription factor regulates the expression of the receptor kinase XIP1. What kind of plant sciences am I interested in. How plants respond to the environment.</a:t>
            </a:r>
          </a:p>
        </p:txBody>
      </p:sp>
      <p:sp>
        <p:nvSpPr>
          <p:cNvPr id="4" name="Slide Number Placeholder 3"/>
          <p:cNvSpPr>
            <a:spLocks noGrp="1"/>
          </p:cNvSpPr>
          <p:nvPr>
            <p:ph type="sldNum" sz="quarter" idx="5"/>
          </p:nvPr>
        </p:nvSpPr>
        <p:spPr/>
        <p:txBody>
          <a:bodyPr/>
          <a:lstStyle/>
          <a:p>
            <a:fld id="{98374F34-A0FF-9642-8CA5-5A3D4FB49DD7}" type="slidenum">
              <a:rPr lang="en-US" smtClean="0"/>
              <a:t>1</a:t>
            </a:fld>
            <a:endParaRPr lang="en-US"/>
          </a:p>
        </p:txBody>
      </p:sp>
    </p:spTree>
    <p:extLst>
      <p:ext uri="{BB962C8B-B14F-4D97-AF65-F5344CB8AC3E}">
        <p14:creationId xmlns:p14="http://schemas.microsoft.com/office/powerpoint/2010/main" val="1268219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signaling system is when there are low levels of nitrogen on one side of the roots and high levels of nitrogen on the other side. To understand more about how XIP1 works, the yeast 1 hybrid was used to find transcription factors that bind there and BHL6 was found.</a:t>
            </a:r>
          </a:p>
          <a:p>
            <a:r>
              <a:rPr lang="en-US" dirty="0"/>
              <a:t>The way this works is by putting a promotor in a yeast cell in front of a reporter gene and then expressing transcription factors that might bind the promoter, thereby activating the reporter gene.</a:t>
            </a:r>
          </a:p>
        </p:txBody>
      </p:sp>
      <p:sp>
        <p:nvSpPr>
          <p:cNvPr id="4" name="Slide Number Placeholder 3"/>
          <p:cNvSpPr>
            <a:spLocks noGrp="1"/>
          </p:cNvSpPr>
          <p:nvPr>
            <p:ph type="sldNum" sz="quarter" idx="5"/>
          </p:nvPr>
        </p:nvSpPr>
        <p:spPr/>
        <p:txBody>
          <a:bodyPr/>
          <a:lstStyle/>
          <a:p>
            <a:fld id="{98374F34-A0FF-9642-8CA5-5A3D4FB49DD7}" type="slidenum">
              <a:rPr lang="en-US" smtClean="0"/>
              <a:t>2</a:t>
            </a:fld>
            <a:endParaRPr lang="en-US"/>
          </a:p>
        </p:txBody>
      </p:sp>
    </p:spTree>
    <p:extLst>
      <p:ext uri="{BB962C8B-B14F-4D97-AF65-F5344CB8AC3E}">
        <p14:creationId xmlns:p14="http://schemas.microsoft.com/office/powerpoint/2010/main" val="123508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374F34-A0FF-9642-8CA5-5A3D4FB49DD7}" type="slidenum">
              <a:rPr lang="en-US" smtClean="0"/>
              <a:t>3</a:t>
            </a:fld>
            <a:endParaRPr lang="en-US"/>
          </a:p>
        </p:txBody>
      </p:sp>
    </p:spTree>
    <p:extLst>
      <p:ext uri="{BB962C8B-B14F-4D97-AF65-F5344CB8AC3E}">
        <p14:creationId xmlns:p14="http://schemas.microsoft.com/office/powerpoint/2010/main" val="775714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BLH6 is very interesting to the</a:t>
            </a:r>
          </a:p>
        </p:txBody>
      </p:sp>
      <p:sp>
        <p:nvSpPr>
          <p:cNvPr id="4" name="Slide Number Placeholder 3"/>
          <p:cNvSpPr>
            <a:spLocks noGrp="1"/>
          </p:cNvSpPr>
          <p:nvPr>
            <p:ph type="sldNum" sz="quarter" idx="5"/>
          </p:nvPr>
        </p:nvSpPr>
        <p:spPr/>
        <p:txBody>
          <a:bodyPr/>
          <a:lstStyle/>
          <a:p>
            <a:fld id="{98374F34-A0FF-9642-8CA5-5A3D4FB49DD7}" type="slidenum">
              <a:rPr lang="en-US" smtClean="0"/>
              <a:t>4</a:t>
            </a:fld>
            <a:endParaRPr lang="en-US"/>
          </a:p>
        </p:txBody>
      </p:sp>
    </p:spTree>
    <p:extLst>
      <p:ext uri="{BB962C8B-B14F-4D97-AF65-F5344CB8AC3E}">
        <p14:creationId xmlns:p14="http://schemas.microsoft.com/office/powerpoint/2010/main" val="329609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Insertions that we are studying FW and RV are gene specific primers. Using gene specific primers only gets big band and using gene specific and TDNA primers gets a  smaller band. DNA fragment in red primers are grey and they help us to make more copies</a:t>
            </a:r>
          </a:p>
        </p:txBody>
      </p:sp>
      <p:sp>
        <p:nvSpPr>
          <p:cNvPr id="4" name="Slide Number Placeholder 3"/>
          <p:cNvSpPr>
            <a:spLocks noGrp="1"/>
          </p:cNvSpPr>
          <p:nvPr>
            <p:ph type="sldNum" sz="quarter" idx="5"/>
          </p:nvPr>
        </p:nvSpPr>
        <p:spPr/>
        <p:txBody>
          <a:bodyPr/>
          <a:lstStyle/>
          <a:p>
            <a:fld id="{98374F34-A0FF-9642-8CA5-5A3D4FB49DD7}" type="slidenum">
              <a:rPr lang="en-US" smtClean="0"/>
              <a:t>5</a:t>
            </a:fld>
            <a:endParaRPr lang="en-US"/>
          </a:p>
        </p:txBody>
      </p:sp>
    </p:spTree>
    <p:extLst>
      <p:ext uri="{BB962C8B-B14F-4D97-AF65-F5344CB8AC3E}">
        <p14:creationId xmlns:p14="http://schemas.microsoft.com/office/powerpoint/2010/main" val="273414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Mutant band is smaller. Genotyping plants before we cross them</a:t>
            </a:r>
          </a:p>
        </p:txBody>
      </p:sp>
      <p:sp>
        <p:nvSpPr>
          <p:cNvPr id="4" name="Slide Number Placeholder 3"/>
          <p:cNvSpPr>
            <a:spLocks noGrp="1"/>
          </p:cNvSpPr>
          <p:nvPr>
            <p:ph type="sldNum" sz="quarter" idx="5"/>
          </p:nvPr>
        </p:nvSpPr>
        <p:spPr/>
        <p:txBody>
          <a:bodyPr/>
          <a:lstStyle/>
          <a:p>
            <a:fld id="{98374F34-A0FF-9642-8CA5-5A3D4FB49DD7}" type="slidenum">
              <a:rPr lang="en-US" smtClean="0"/>
              <a:t>6</a:t>
            </a:fld>
            <a:endParaRPr lang="en-US"/>
          </a:p>
        </p:txBody>
      </p:sp>
    </p:spTree>
    <p:extLst>
      <p:ext uri="{BB962C8B-B14F-4D97-AF65-F5344CB8AC3E}">
        <p14:creationId xmlns:p14="http://schemas.microsoft.com/office/powerpoint/2010/main" val="2455568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FF3102-532F-4A49-964E-ECCF8287D066}" type="datetimeFigureOut">
              <a:rPr lang="en-US" smtClean="0"/>
              <a:t>4/7/20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440AB-C4EF-C144-B721-288E31A87934}" type="slidenum">
              <a:rPr lang="en-US" smtClean="0"/>
              <a:t>‹#›</a:t>
            </a:fld>
            <a:endParaRPr lang="en-US"/>
          </a:p>
        </p:txBody>
      </p:sp>
    </p:spTree>
    <p:extLst>
      <p:ext uri="{BB962C8B-B14F-4D97-AF65-F5344CB8AC3E}">
        <p14:creationId xmlns:p14="http://schemas.microsoft.com/office/powerpoint/2010/main" val="1595432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FF3102-532F-4A49-964E-ECCF8287D066}" type="datetimeFigureOut">
              <a:rPr lang="en-US" smtClean="0"/>
              <a:t>4/7/20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1440AB-C4EF-C144-B721-288E31A87934}" type="slidenum">
              <a:rPr lang="en-US" smtClean="0"/>
              <a:t>‹#›</a:t>
            </a:fld>
            <a:endParaRPr lang="en-US"/>
          </a:p>
        </p:txBody>
      </p:sp>
    </p:spTree>
    <p:extLst>
      <p:ext uri="{BB962C8B-B14F-4D97-AF65-F5344CB8AC3E}">
        <p14:creationId xmlns:p14="http://schemas.microsoft.com/office/powerpoint/2010/main" val="413897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FF3102-532F-4A49-964E-ECCF8287D066}" type="datetimeFigureOut">
              <a:rPr lang="en-US" smtClean="0"/>
              <a:t>4/7/20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1440AB-C4EF-C144-B721-288E31A87934}" type="slidenum">
              <a:rPr lang="en-US" smtClean="0"/>
              <a:t>‹#›</a:t>
            </a:fld>
            <a:endParaRPr lang="en-US"/>
          </a:p>
        </p:txBody>
      </p:sp>
    </p:spTree>
    <p:extLst>
      <p:ext uri="{BB962C8B-B14F-4D97-AF65-F5344CB8AC3E}">
        <p14:creationId xmlns:p14="http://schemas.microsoft.com/office/powerpoint/2010/main" val="1299915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FF3102-532F-4A49-964E-ECCF8287D066}" type="datetimeFigureOut">
              <a:rPr lang="en-US" smtClean="0"/>
              <a:t>4/7/20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440AB-C4EF-C144-B721-288E31A87934}" type="slidenum">
              <a:rPr lang="en-US" smtClean="0"/>
              <a:t>‹#›</a:t>
            </a:fld>
            <a:endParaRPr lang="en-US"/>
          </a:p>
        </p:txBody>
      </p:sp>
    </p:spTree>
    <p:extLst>
      <p:ext uri="{BB962C8B-B14F-4D97-AF65-F5344CB8AC3E}">
        <p14:creationId xmlns:p14="http://schemas.microsoft.com/office/powerpoint/2010/main" val="315085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FF3102-532F-4A49-964E-ECCF8287D066}" type="datetimeFigureOut">
              <a:rPr lang="en-US" smtClean="0"/>
              <a:t>4/7/20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440AB-C4EF-C144-B721-288E31A87934}" type="slidenum">
              <a:rPr lang="en-US" smtClean="0"/>
              <a:t>‹#›</a:t>
            </a:fld>
            <a:endParaRPr lang="en-US"/>
          </a:p>
        </p:txBody>
      </p:sp>
    </p:spTree>
    <p:extLst>
      <p:ext uri="{BB962C8B-B14F-4D97-AF65-F5344CB8AC3E}">
        <p14:creationId xmlns:p14="http://schemas.microsoft.com/office/powerpoint/2010/main" val="3041608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29FF3102-532F-4A49-964E-ECCF8287D066}" type="datetimeFigureOut">
              <a:rPr lang="en-US" smtClean="0"/>
              <a:t>4/7/20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1440AB-C4EF-C144-B721-288E31A87934}" type="slidenum">
              <a:rPr lang="en-US" smtClean="0"/>
              <a:t>‹#›</a:t>
            </a:fld>
            <a:endParaRPr lang="en-US"/>
          </a:p>
        </p:txBody>
      </p:sp>
    </p:spTree>
    <p:extLst>
      <p:ext uri="{BB962C8B-B14F-4D97-AF65-F5344CB8AC3E}">
        <p14:creationId xmlns:p14="http://schemas.microsoft.com/office/powerpoint/2010/main" val="2647949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29FF3102-532F-4A49-964E-ECCF8287D066}" type="datetimeFigureOut">
              <a:rPr lang="en-US" smtClean="0"/>
              <a:t>4/7/20</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211440AB-C4EF-C144-B721-288E31A87934}" type="slidenum">
              <a:rPr lang="en-US" smtClean="0"/>
              <a:t>‹#›</a:t>
            </a:fld>
            <a:endParaRPr lang="en-US"/>
          </a:p>
        </p:txBody>
      </p:sp>
    </p:spTree>
    <p:extLst>
      <p:ext uri="{BB962C8B-B14F-4D97-AF65-F5344CB8AC3E}">
        <p14:creationId xmlns:p14="http://schemas.microsoft.com/office/powerpoint/2010/main" val="2685094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29FF3102-532F-4A49-964E-ECCF8287D066}" type="datetimeFigureOut">
              <a:rPr lang="en-US" smtClean="0"/>
              <a:t>4/7/20</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211440AB-C4EF-C144-B721-288E31A87934}" type="slidenum">
              <a:rPr lang="en-US" smtClean="0"/>
              <a:t>‹#›</a:t>
            </a:fld>
            <a:endParaRPr lang="en-US"/>
          </a:p>
        </p:txBody>
      </p:sp>
    </p:spTree>
    <p:extLst>
      <p:ext uri="{BB962C8B-B14F-4D97-AF65-F5344CB8AC3E}">
        <p14:creationId xmlns:p14="http://schemas.microsoft.com/office/powerpoint/2010/main" val="1799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9FF3102-532F-4A49-964E-ECCF8287D066}" type="datetimeFigureOut">
              <a:rPr lang="en-US" smtClean="0"/>
              <a:t>4/7/20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1440AB-C4EF-C144-B721-288E31A87934}" type="slidenum">
              <a:rPr lang="en-US" smtClean="0"/>
              <a:t>‹#›</a:t>
            </a:fld>
            <a:endParaRPr lang="en-US"/>
          </a:p>
        </p:txBody>
      </p:sp>
    </p:spTree>
    <p:extLst>
      <p:ext uri="{BB962C8B-B14F-4D97-AF65-F5344CB8AC3E}">
        <p14:creationId xmlns:p14="http://schemas.microsoft.com/office/powerpoint/2010/main" val="429460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29FF3102-532F-4A49-964E-ECCF8287D066}" type="datetimeFigureOut">
              <a:rPr lang="en-US" smtClean="0"/>
              <a:t>4/7/20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11440AB-C4EF-C144-B721-288E31A87934}" type="slidenum">
              <a:rPr lang="en-US" smtClean="0"/>
              <a:t>‹#›</a:t>
            </a:fld>
            <a:endParaRPr lang="en-US"/>
          </a:p>
        </p:txBody>
      </p:sp>
    </p:spTree>
    <p:extLst>
      <p:ext uri="{BB962C8B-B14F-4D97-AF65-F5344CB8AC3E}">
        <p14:creationId xmlns:p14="http://schemas.microsoft.com/office/powerpoint/2010/main" val="776972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29FF3102-532F-4A49-964E-ECCF8287D066}" type="datetimeFigureOut">
              <a:rPr lang="en-US" smtClean="0"/>
              <a:t>4/7/20</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211440AB-C4EF-C144-B721-288E31A87934}" type="slidenum">
              <a:rPr lang="en-US" smtClean="0"/>
              <a:t>‹#›</a:t>
            </a:fld>
            <a:endParaRPr lang="en-US"/>
          </a:p>
        </p:txBody>
      </p:sp>
    </p:spTree>
    <p:extLst>
      <p:ext uri="{BB962C8B-B14F-4D97-AF65-F5344CB8AC3E}">
        <p14:creationId xmlns:p14="http://schemas.microsoft.com/office/powerpoint/2010/main" val="3355813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29FF3102-532F-4A49-964E-ECCF8287D066}" type="datetimeFigureOut">
              <a:rPr lang="en-US" smtClean="0"/>
              <a:t>4/7/20</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11440AB-C4EF-C144-B721-288E31A87934}" type="slidenum">
              <a:rPr lang="en-US" smtClean="0"/>
              <a:t>‹#›</a:t>
            </a:fld>
            <a:endParaRPr lang="en-US"/>
          </a:p>
        </p:txBody>
      </p:sp>
    </p:spTree>
    <p:extLst>
      <p:ext uri="{BB962C8B-B14F-4D97-AF65-F5344CB8AC3E}">
        <p14:creationId xmlns:p14="http://schemas.microsoft.com/office/powerpoint/2010/main" val="21655950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eg"/><Relationship Id="rId5" Type="http://schemas.openxmlformats.org/officeDocument/2006/relationships/image" Target="../media/image2.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www.researchgate.net/figure/The-exponential-amplification-of-DNA-in-PCR_fig4_236065209"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EB472E-7CA6-4C2D-81E9-CD39A44F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E0A0486-F672-4FEF-A0A9-E6C3B7E3A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289875" cy="5334001"/>
          </a:xfrm>
          <a:prstGeom prst="rect">
            <a:avLst/>
          </a:prstGeom>
          <a:solidFill>
            <a:srgbClr val="C8C8C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689BC21-5566-4B70-91EA-44B4299CB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70" y="761999"/>
            <a:ext cx="8790301" cy="3810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91C2E6-A4AE-B742-B154-42D1790D8A35}"/>
              </a:ext>
            </a:extLst>
          </p:cNvPr>
          <p:cNvSpPr>
            <a:spLocks noGrp="1"/>
          </p:cNvSpPr>
          <p:nvPr>
            <p:ph type="ctrTitle"/>
          </p:nvPr>
        </p:nvSpPr>
        <p:spPr>
          <a:xfrm>
            <a:off x="3722622" y="1298448"/>
            <a:ext cx="7187529" cy="2951819"/>
          </a:xfrm>
        </p:spPr>
        <p:txBody>
          <a:bodyPr anchor="b">
            <a:normAutofit/>
          </a:bodyPr>
          <a:lstStyle/>
          <a:p>
            <a:r>
              <a:rPr lang="en-US" sz="5800" dirty="0"/>
              <a:t>How Does BLH6 Regulate XIP1?</a:t>
            </a:r>
          </a:p>
        </p:txBody>
      </p:sp>
      <p:sp>
        <p:nvSpPr>
          <p:cNvPr id="14" name="Rectangle 13">
            <a:extLst>
              <a:ext uri="{FF2B5EF4-FFF2-40B4-BE49-F238E27FC236}">
                <a16:creationId xmlns:a16="http://schemas.microsoft.com/office/drawing/2014/main" id="{7F1FCE6A-97BC-41EB-809A-50936E0F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0889" y="4684418"/>
            <a:ext cx="8801282" cy="1411582"/>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D60F9C6F-DCAA-D146-A11C-3E52F69875BE}"/>
              </a:ext>
            </a:extLst>
          </p:cNvPr>
          <p:cNvSpPr>
            <a:spLocks noGrp="1"/>
          </p:cNvSpPr>
          <p:nvPr>
            <p:ph type="subTitle" idx="1"/>
          </p:nvPr>
        </p:nvSpPr>
        <p:spPr>
          <a:xfrm>
            <a:off x="3722622" y="5006151"/>
            <a:ext cx="7187529" cy="768116"/>
          </a:xfrm>
        </p:spPr>
        <p:txBody>
          <a:bodyPr anchor="t">
            <a:normAutofit/>
          </a:bodyPr>
          <a:lstStyle/>
          <a:p>
            <a:r>
              <a:rPr lang="en-US" sz="3600" dirty="0">
                <a:solidFill>
                  <a:schemeClr val="accent1"/>
                </a:solidFill>
              </a:rPr>
              <a:t>Katerina Sacoman</a:t>
            </a:r>
          </a:p>
        </p:txBody>
      </p:sp>
      <p:pic>
        <p:nvPicPr>
          <p:cNvPr id="6" name="Audio 5">
            <a:hlinkClick r:id="" action="ppaction://media"/>
            <a:extLst>
              <a:ext uri="{FF2B5EF4-FFF2-40B4-BE49-F238E27FC236}">
                <a16:creationId xmlns:a16="http://schemas.microsoft.com/office/drawing/2014/main" id="{76DF3188-8893-664F-B328-78FC91AA89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48096374"/>
      </p:ext>
    </p:extLst>
  </p:cSld>
  <p:clrMapOvr>
    <a:masterClrMapping/>
  </p:clrMapOvr>
  <mc:AlternateContent xmlns:mc="http://schemas.openxmlformats.org/markup-compatibility/2006">
    <mc:Choice xmlns:p14="http://schemas.microsoft.com/office/powerpoint/2010/main" Requires="p14">
      <p:transition spd="slow" p14:dur="2000" advTm="19997"/>
    </mc:Choice>
    <mc:Fallback>
      <p:transition spd="slow" advTm="1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D56025-432C-47A6-AE3E-5E57DF3E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72D1A8B8-7523-49FA-B7DD-AE0B2271C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8" name="Rectangle 37">
            <a:extLst>
              <a:ext uri="{FF2B5EF4-FFF2-40B4-BE49-F238E27FC236}">
                <a16:creationId xmlns:a16="http://schemas.microsoft.com/office/drawing/2014/main" id="{6A0CEB20-2839-496C-922D-A386524F3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EE33FA5-2378-4F59-8611-CE0F9CA50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23B4B58C-4CF1-6546-BAB0-4B5E5A96AA06}"/>
              </a:ext>
            </a:extLst>
          </p:cNvPr>
          <p:cNvPicPr>
            <a:picLocks noChangeAspect="1"/>
          </p:cNvPicPr>
          <p:nvPr/>
        </p:nvPicPr>
        <p:blipFill>
          <a:blip r:embed="rId5"/>
          <a:stretch>
            <a:fillRect/>
          </a:stretch>
        </p:blipFill>
        <p:spPr>
          <a:xfrm>
            <a:off x="5801958" y="4318253"/>
            <a:ext cx="4851119" cy="2158747"/>
          </a:xfrm>
          <a:prstGeom prst="rect">
            <a:avLst/>
          </a:prstGeom>
        </p:spPr>
      </p:pic>
      <p:sp>
        <p:nvSpPr>
          <p:cNvPr id="42" name="Rectangle 41">
            <a:extLst>
              <a:ext uri="{FF2B5EF4-FFF2-40B4-BE49-F238E27FC236}">
                <a16:creationId xmlns:a16="http://schemas.microsoft.com/office/drawing/2014/main" id="{1C368AEB-D83A-432D-818C-3575285B6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EBB8E23-A43F-3444-B845-A96F3A4B01B5}"/>
              </a:ext>
            </a:extLst>
          </p:cNvPr>
          <p:cNvSpPr>
            <a:spLocks noGrp="1"/>
          </p:cNvSpPr>
          <p:nvPr>
            <p:ph type="title"/>
          </p:nvPr>
        </p:nvSpPr>
        <p:spPr>
          <a:xfrm>
            <a:off x="532744" y="994325"/>
            <a:ext cx="3583459" cy="1013881"/>
          </a:xfrm>
        </p:spPr>
        <p:txBody>
          <a:bodyPr>
            <a:noAutofit/>
          </a:bodyPr>
          <a:lstStyle/>
          <a:p>
            <a:r>
              <a:rPr lang="en-US" sz="4800" dirty="0">
                <a:solidFill>
                  <a:schemeClr val="bg1"/>
                </a:solidFill>
              </a:rPr>
              <a:t>Introduction</a:t>
            </a:r>
          </a:p>
        </p:txBody>
      </p:sp>
      <p:sp>
        <p:nvSpPr>
          <p:cNvPr id="6" name="TextBox 5">
            <a:extLst>
              <a:ext uri="{FF2B5EF4-FFF2-40B4-BE49-F238E27FC236}">
                <a16:creationId xmlns:a16="http://schemas.microsoft.com/office/drawing/2014/main" id="{2F844D18-17F7-F24D-B6BD-9E448D1F8D02}"/>
              </a:ext>
            </a:extLst>
          </p:cNvPr>
          <p:cNvSpPr txBox="1"/>
          <p:nvPr/>
        </p:nvSpPr>
        <p:spPr>
          <a:xfrm>
            <a:off x="147501" y="2373918"/>
            <a:ext cx="4347228" cy="3416320"/>
          </a:xfrm>
          <a:prstGeom prst="rect">
            <a:avLst/>
          </a:prstGeom>
          <a:noFill/>
        </p:spPr>
        <p:txBody>
          <a:bodyPr wrap="square" rtlCol="0">
            <a:spAutoFit/>
          </a:bodyPr>
          <a:lstStyle/>
          <a:p>
            <a:pPr marL="285750" indent="-285750">
              <a:buFont typeface="Arial" panose="020B0604020202020204" pitchFamily="34" charset="0"/>
              <a:buChar char="•"/>
            </a:pPr>
            <a:r>
              <a:rPr lang="en-US" sz="2400" spc="-100" dirty="0">
                <a:solidFill>
                  <a:schemeClr val="bg1"/>
                </a:solidFill>
              </a:rPr>
              <a:t>Plants have a signaling system in which roots that are not getting enough Nitrogen  can send out a long-distance signal to the shoot. </a:t>
            </a:r>
          </a:p>
          <a:p>
            <a:pPr marL="285750" indent="-285750">
              <a:buFont typeface="Arial" panose="020B0604020202020204" pitchFamily="34" charset="0"/>
              <a:buChar char="•"/>
            </a:pPr>
            <a:r>
              <a:rPr lang="en-US" sz="2400" spc="-100" dirty="0">
                <a:solidFill>
                  <a:schemeClr val="bg1"/>
                </a:solidFill>
              </a:rPr>
              <a:t> The XIP1 receptor (CEPR1) regulates lateral root initiation. </a:t>
            </a:r>
          </a:p>
          <a:p>
            <a:pPr marL="285750" indent="-285750">
              <a:buFont typeface="Arial" panose="020B0604020202020204" pitchFamily="34" charset="0"/>
              <a:buChar char="•"/>
            </a:pPr>
            <a:r>
              <a:rPr lang="en-US" sz="2400" spc="-100" dirty="0">
                <a:solidFill>
                  <a:schemeClr val="bg1"/>
                </a:solidFill>
              </a:rPr>
              <a:t>BLH6 binds to the promoter region of XIP1, based on yeast-1 hybrid screen.</a:t>
            </a:r>
            <a:endParaRPr lang="en-US" sz="2400" dirty="0">
              <a:solidFill>
                <a:schemeClr val="bg1"/>
              </a:solidFill>
            </a:endParaRPr>
          </a:p>
        </p:txBody>
      </p:sp>
      <p:pic>
        <p:nvPicPr>
          <p:cNvPr id="28" name="Picture 2" descr="https://encrypted-tbn0.gstatic.com/images?q=tbn:ANd9GcRjVhhQtCovOvt8XBEoai9LnPXCd3Sih0EUCoochryHPFdwEt5CsQ">
            <a:extLst>
              <a:ext uri="{FF2B5EF4-FFF2-40B4-BE49-F238E27FC236}">
                <a16:creationId xmlns:a16="http://schemas.microsoft.com/office/drawing/2014/main" id="{60DDF780-8FB6-304A-995C-7A908D976C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4785" y="778697"/>
            <a:ext cx="1665750" cy="3106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2AF0C843-7F83-D84F-BD9A-0867012FB768}"/>
              </a:ext>
            </a:extLst>
          </p:cNvPr>
          <p:cNvSpPr txBox="1">
            <a:spLocks noChangeArrowheads="1"/>
          </p:cNvSpPr>
          <p:nvPr/>
        </p:nvSpPr>
        <p:spPr bwMode="auto">
          <a:xfrm>
            <a:off x="9249333" y="2896590"/>
            <a:ext cx="2406428" cy="584775"/>
          </a:xfrm>
          <a:prstGeom prst="rect">
            <a:avLst/>
          </a:prstGeom>
          <a:noFill/>
          <a:ln w="9525">
            <a:solidFill>
              <a:srgbClr val="0070C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Low nitrogen in one side</a:t>
            </a:r>
          </a:p>
          <a:p>
            <a:pPr eaLnBrk="1" hangingPunct="1"/>
            <a:r>
              <a:rPr lang="en-US" sz="1600" dirty="0"/>
              <a:t>of root system</a:t>
            </a:r>
          </a:p>
        </p:txBody>
      </p:sp>
      <p:sp>
        <p:nvSpPr>
          <p:cNvPr id="31" name="TextBox 30">
            <a:extLst>
              <a:ext uri="{FF2B5EF4-FFF2-40B4-BE49-F238E27FC236}">
                <a16:creationId xmlns:a16="http://schemas.microsoft.com/office/drawing/2014/main" id="{4642791C-60A8-2C4D-9440-F539FC9EB238}"/>
              </a:ext>
            </a:extLst>
          </p:cNvPr>
          <p:cNvSpPr txBox="1">
            <a:spLocks noChangeArrowheads="1"/>
          </p:cNvSpPr>
          <p:nvPr/>
        </p:nvSpPr>
        <p:spPr bwMode="auto">
          <a:xfrm>
            <a:off x="9000925" y="986367"/>
            <a:ext cx="2043784" cy="338554"/>
          </a:xfrm>
          <a:prstGeom prst="rect">
            <a:avLst/>
          </a:prstGeom>
          <a:noFill/>
          <a:ln w="9525">
            <a:solidFill>
              <a:srgbClr val="0070C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CEPs travel to shoot</a:t>
            </a:r>
          </a:p>
        </p:txBody>
      </p:sp>
      <p:sp>
        <p:nvSpPr>
          <p:cNvPr id="32" name="TextBox 31">
            <a:extLst>
              <a:ext uri="{FF2B5EF4-FFF2-40B4-BE49-F238E27FC236}">
                <a16:creationId xmlns:a16="http://schemas.microsoft.com/office/drawing/2014/main" id="{8DE61E8D-360C-BB4B-8AB8-1E5AAEBA1817}"/>
              </a:ext>
            </a:extLst>
          </p:cNvPr>
          <p:cNvSpPr txBox="1">
            <a:spLocks noChangeArrowheads="1"/>
          </p:cNvSpPr>
          <p:nvPr/>
        </p:nvSpPr>
        <p:spPr bwMode="auto">
          <a:xfrm>
            <a:off x="9420784" y="2155925"/>
            <a:ext cx="2208746" cy="338554"/>
          </a:xfrm>
          <a:prstGeom prst="rect">
            <a:avLst/>
          </a:prstGeom>
          <a:noFill/>
          <a:ln w="9525">
            <a:solidFill>
              <a:srgbClr val="0070C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Induces CEP peptides</a:t>
            </a:r>
          </a:p>
        </p:txBody>
      </p:sp>
      <p:sp>
        <p:nvSpPr>
          <p:cNvPr id="33" name="TextBox 32">
            <a:extLst>
              <a:ext uri="{FF2B5EF4-FFF2-40B4-BE49-F238E27FC236}">
                <a16:creationId xmlns:a16="http://schemas.microsoft.com/office/drawing/2014/main" id="{97EF04CE-E277-DB48-A931-9CD3C0E571B5}"/>
              </a:ext>
            </a:extLst>
          </p:cNvPr>
          <p:cNvSpPr txBox="1">
            <a:spLocks noChangeArrowheads="1"/>
          </p:cNvSpPr>
          <p:nvPr/>
        </p:nvSpPr>
        <p:spPr bwMode="auto">
          <a:xfrm>
            <a:off x="5472822" y="901447"/>
            <a:ext cx="2414290" cy="584775"/>
          </a:xfrm>
          <a:prstGeom prst="rect">
            <a:avLst/>
          </a:prstGeom>
          <a:noFill/>
          <a:ln w="9525">
            <a:solidFill>
              <a:srgbClr val="0070C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CEP perceived by XIP1</a:t>
            </a:r>
          </a:p>
          <a:p>
            <a:pPr eaLnBrk="1" hangingPunct="1"/>
            <a:r>
              <a:rPr lang="en-US" sz="1600" dirty="0"/>
              <a:t>(CEPR1) and/or CEPR2</a:t>
            </a:r>
          </a:p>
        </p:txBody>
      </p:sp>
      <p:sp>
        <p:nvSpPr>
          <p:cNvPr id="35" name="TextBox 34">
            <a:extLst>
              <a:ext uri="{FF2B5EF4-FFF2-40B4-BE49-F238E27FC236}">
                <a16:creationId xmlns:a16="http://schemas.microsoft.com/office/drawing/2014/main" id="{8A4CD656-B03A-6647-B851-F6E2F8C09E66}"/>
              </a:ext>
            </a:extLst>
          </p:cNvPr>
          <p:cNvSpPr txBox="1">
            <a:spLocks noChangeArrowheads="1"/>
          </p:cNvSpPr>
          <p:nvPr/>
        </p:nvSpPr>
        <p:spPr bwMode="auto">
          <a:xfrm>
            <a:off x="5492451" y="2470394"/>
            <a:ext cx="2188420" cy="1077218"/>
          </a:xfrm>
          <a:prstGeom prst="rect">
            <a:avLst/>
          </a:prstGeom>
          <a:noFill/>
          <a:ln w="9525">
            <a:solidFill>
              <a:srgbClr val="0070C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Up-regulation of </a:t>
            </a:r>
          </a:p>
          <a:p>
            <a:pPr eaLnBrk="1" hangingPunct="1"/>
            <a:r>
              <a:rPr lang="en-US" sz="1600" dirty="0"/>
              <a:t>nitrogen transporters</a:t>
            </a:r>
          </a:p>
          <a:p>
            <a:pPr eaLnBrk="1" hangingPunct="1"/>
            <a:r>
              <a:rPr lang="en-US" sz="1600" dirty="0"/>
              <a:t>on side with available </a:t>
            </a:r>
          </a:p>
          <a:p>
            <a:pPr eaLnBrk="1" hangingPunct="1"/>
            <a:r>
              <a:rPr lang="en-US" sz="1600" dirty="0"/>
              <a:t>nitrogen</a:t>
            </a:r>
          </a:p>
        </p:txBody>
      </p:sp>
      <p:cxnSp>
        <p:nvCxnSpPr>
          <p:cNvPr id="37" name="Straight Arrow Connector 36">
            <a:extLst>
              <a:ext uri="{FF2B5EF4-FFF2-40B4-BE49-F238E27FC236}">
                <a16:creationId xmlns:a16="http://schemas.microsoft.com/office/drawing/2014/main" id="{57647294-4F41-C04D-A08E-0C91128B2C68}"/>
              </a:ext>
            </a:extLst>
          </p:cNvPr>
          <p:cNvCxnSpPr>
            <a:cxnSpLocks/>
            <a:endCxn id="32" idx="2"/>
          </p:cNvCxnSpPr>
          <p:nvPr/>
        </p:nvCxnSpPr>
        <p:spPr>
          <a:xfrm flipH="1" flipV="1">
            <a:off x="10525157" y="2494479"/>
            <a:ext cx="127920" cy="43311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CA6BE14-7C7D-DF4B-A0B6-E3B22BDC2DE4}"/>
              </a:ext>
            </a:extLst>
          </p:cNvPr>
          <p:cNvCxnSpPr>
            <a:cxnSpLocks/>
            <a:endCxn id="31" idx="2"/>
          </p:cNvCxnSpPr>
          <p:nvPr/>
        </p:nvCxnSpPr>
        <p:spPr>
          <a:xfrm flipH="1" flipV="1">
            <a:off x="10022817" y="1324921"/>
            <a:ext cx="383978" cy="92340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10F47B6-F4AD-9741-9349-197142C7AFB0}"/>
              </a:ext>
            </a:extLst>
          </p:cNvPr>
          <p:cNvCxnSpPr>
            <a:cxnSpLocks/>
            <a:stCxn id="33" idx="2"/>
          </p:cNvCxnSpPr>
          <p:nvPr/>
        </p:nvCxnSpPr>
        <p:spPr>
          <a:xfrm flipH="1">
            <a:off x="6287058" y="1486222"/>
            <a:ext cx="392909" cy="100577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265F36D-3DD5-FF44-A59F-2FA28BA24188}"/>
              </a:ext>
            </a:extLst>
          </p:cNvPr>
          <p:cNvCxnSpPr>
            <a:cxnSpLocks/>
          </p:cNvCxnSpPr>
          <p:nvPr/>
        </p:nvCxnSpPr>
        <p:spPr>
          <a:xfrm flipH="1">
            <a:off x="7874027" y="1193834"/>
            <a:ext cx="1174374" cy="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300676F-D47D-E54E-B77B-0F016EBCC6FA}"/>
              </a:ext>
            </a:extLst>
          </p:cNvPr>
          <p:cNvSpPr txBox="1"/>
          <p:nvPr/>
        </p:nvSpPr>
        <p:spPr>
          <a:xfrm>
            <a:off x="6076928" y="6044432"/>
            <a:ext cx="1494954" cy="646331"/>
          </a:xfrm>
          <a:prstGeom prst="rect">
            <a:avLst/>
          </a:prstGeom>
          <a:noFill/>
        </p:spPr>
        <p:txBody>
          <a:bodyPr wrap="square" rtlCol="0">
            <a:spAutoFit/>
          </a:bodyPr>
          <a:lstStyle/>
          <a:p>
            <a:r>
              <a:rPr lang="en-US" dirty="0">
                <a:solidFill>
                  <a:srgbClr val="C00000"/>
                </a:solidFill>
              </a:rPr>
              <a:t>XIP1 promotor</a:t>
            </a:r>
          </a:p>
        </p:txBody>
      </p:sp>
      <p:sp>
        <p:nvSpPr>
          <p:cNvPr id="52" name="TextBox 51">
            <a:extLst>
              <a:ext uri="{FF2B5EF4-FFF2-40B4-BE49-F238E27FC236}">
                <a16:creationId xmlns:a16="http://schemas.microsoft.com/office/drawing/2014/main" id="{0BE55864-17AB-8F46-BFC6-103584FEA407}"/>
              </a:ext>
            </a:extLst>
          </p:cNvPr>
          <p:cNvSpPr txBox="1"/>
          <p:nvPr/>
        </p:nvSpPr>
        <p:spPr>
          <a:xfrm>
            <a:off x="6114154" y="4634007"/>
            <a:ext cx="1219984" cy="646331"/>
          </a:xfrm>
          <a:prstGeom prst="rect">
            <a:avLst/>
          </a:prstGeom>
          <a:noFill/>
        </p:spPr>
        <p:txBody>
          <a:bodyPr wrap="square" rtlCol="0">
            <a:spAutoFit/>
          </a:bodyPr>
          <a:lstStyle/>
          <a:p>
            <a:r>
              <a:rPr lang="en-US" dirty="0">
                <a:solidFill>
                  <a:srgbClr val="C00000"/>
                </a:solidFill>
              </a:rPr>
              <a:t>BLH6 protein</a:t>
            </a:r>
          </a:p>
        </p:txBody>
      </p:sp>
      <p:pic>
        <p:nvPicPr>
          <p:cNvPr id="53" name="Audio 52">
            <a:hlinkClick r:id="" action="ppaction://media"/>
            <a:extLst>
              <a:ext uri="{FF2B5EF4-FFF2-40B4-BE49-F238E27FC236}">
                <a16:creationId xmlns:a16="http://schemas.microsoft.com/office/drawing/2014/main" id="{03DEA6DE-9F9C-EF48-A53D-F12EB837D6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95985170"/>
      </p:ext>
    </p:extLst>
  </p:cSld>
  <p:clrMapOvr>
    <a:masterClrMapping/>
  </p:clrMapOvr>
  <mc:AlternateContent xmlns:mc="http://schemas.openxmlformats.org/markup-compatibility/2006">
    <mc:Choice xmlns:p14="http://schemas.microsoft.com/office/powerpoint/2010/main" Requires="p14">
      <p:transition spd="slow" p14:dur="2000" advTm="50735"/>
    </mc:Choice>
    <mc:Fallback>
      <p:transition spd="slow" advTm="5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6D56025-432C-47A6-AE3E-5E57DF3E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72D1A8B8-7523-49FA-B7DD-AE0B2271C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22">
            <a:extLst>
              <a:ext uri="{FF2B5EF4-FFF2-40B4-BE49-F238E27FC236}">
                <a16:creationId xmlns:a16="http://schemas.microsoft.com/office/drawing/2014/main" id="{6A0CEB20-2839-496C-922D-A386524F3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EE33FA5-2378-4F59-8611-CE0F9CA50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1C368AEB-D83A-432D-818C-3575285B6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itle 10">
            <a:extLst>
              <a:ext uri="{FF2B5EF4-FFF2-40B4-BE49-F238E27FC236}">
                <a16:creationId xmlns:a16="http://schemas.microsoft.com/office/drawing/2014/main" id="{5B68D34A-7DEC-334E-9B09-432D393A8668}"/>
              </a:ext>
            </a:extLst>
          </p:cNvPr>
          <p:cNvSpPr>
            <a:spLocks noGrp="1"/>
          </p:cNvSpPr>
          <p:nvPr>
            <p:ph type="title"/>
          </p:nvPr>
        </p:nvSpPr>
        <p:spPr>
          <a:xfrm>
            <a:off x="186287" y="864346"/>
            <a:ext cx="4269655" cy="1730574"/>
          </a:xfrm>
        </p:spPr>
        <p:txBody>
          <a:bodyPr/>
          <a:lstStyle/>
          <a:p>
            <a:pPr algn="ctr"/>
            <a:r>
              <a:rPr lang="en-US" dirty="0"/>
              <a:t>Hypothesis and predictions</a:t>
            </a:r>
          </a:p>
        </p:txBody>
      </p:sp>
      <p:sp>
        <p:nvSpPr>
          <p:cNvPr id="13" name="TextBox 12">
            <a:extLst>
              <a:ext uri="{FF2B5EF4-FFF2-40B4-BE49-F238E27FC236}">
                <a16:creationId xmlns:a16="http://schemas.microsoft.com/office/drawing/2014/main" id="{D166D4E5-D57C-A540-B475-597CD839BF9C}"/>
              </a:ext>
            </a:extLst>
          </p:cNvPr>
          <p:cNvSpPr txBox="1"/>
          <p:nvPr/>
        </p:nvSpPr>
        <p:spPr>
          <a:xfrm>
            <a:off x="186286" y="2594920"/>
            <a:ext cx="4269655" cy="3046988"/>
          </a:xfrm>
          <a:prstGeom prst="rect">
            <a:avLst/>
          </a:prstGeom>
          <a:noFill/>
        </p:spPr>
        <p:txBody>
          <a:bodyPr wrap="square" rtlCol="0">
            <a:spAutoFit/>
          </a:bodyPr>
          <a:lstStyle/>
          <a:p>
            <a:r>
              <a:rPr lang="en-US" sz="2400" spc="-100" dirty="0">
                <a:solidFill>
                  <a:schemeClr val="bg1"/>
                </a:solidFill>
              </a:rPr>
              <a:t>H1. BLH6 promotes XIP1 expression in the phloem</a:t>
            </a:r>
            <a:br>
              <a:rPr lang="en-US" sz="2400" spc="-100" dirty="0">
                <a:solidFill>
                  <a:schemeClr val="bg1"/>
                </a:solidFill>
              </a:rPr>
            </a:br>
            <a:br>
              <a:rPr lang="en-US" sz="2400" spc="-100" dirty="0">
                <a:solidFill>
                  <a:schemeClr val="bg1"/>
                </a:solidFill>
              </a:rPr>
            </a:br>
            <a:r>
              <a:rPr lang="en-US" sz="2400" spc="-100" dirty="0">
                <a:solidFill>
                  <a:schemeClr val="bg1"/>
                </a:solidFill>
              </a:rPr>
              <a:t>H2. BLH6 represses XIP1 in cell types  in which it is repressed</a:t>
            </a:r>
          </a:p>
          <a:p>
            <a:endParaRPr lang="en-US" sz="2400" spc="-100" dirty="0">
              <a:solidFill>
                <a:schemeClr val="bg1"/>
              </a:solidFill>
            </a:endParaRPr>
          </a:p>
          <a:p>
            <a:r>
              <a:rPr lang="en-US" sz="2400" spc="-100" dirty="0">
                <a:solidFill>
                  <a:schemeClr val="bg1"/>
                </a:solidFill>
              </a:rPr>
              <a:t>BLH6 is predicted to be a repressor</a:t>
            </a:r>
          </a:p>
          <a:p>
            <a:endParaRPr lang="en-US" sz="2400" dirty="0">
              <a:solidFill>
                <a:schemeClr val="bg1"/>
              </a:solidFill>
            </a:endParaRPr>
          </a:p>
        </p:txBody>
      </p:sp>
      <p:pic>
        <p:nvPicPr>
          <p:cNvPr id="22" name="Content Placeholder 21">
            <a:extLst>
              <a:ext uri="{FF2B5EF4-FFF2-40B4-BE49-F238E27FC236}">
                <a16:creationId xmlns:a16="http://schemas.microsoft.com/office/drawing/2014/main" id="{01FC3A7A-7948-8841-81DF-AB9A3BA94303}"/>
              </a:ext>
            </a:extLst>
          </p:cNvPr>
          <p:cNvPicPr>
            <a:picLocks noGrp="1" noChangeAspect="1"/>
          </p:cNvPicPr>
          <p:nvPr>
            <p:ph idx="1"/>
          </p:nvPr>
        </p:nvPicPr>
        <p:blipFill>
          <a:blip r:embed="rId5"/>
          <a:stretch>
            <a:fillRect/>
          </a:stretch>
        </p:blipFill>
        <p:spPr>
          <a:xfrm>
            <a:off x="6515376" y="1549911"/>
            <a:ext cx="3758177" cy="3758177"/>
          </a:xfrm>
          <a:prstGeom prst="rect">
            <a:avLst/>
          </a:prstGeom>
        </p:spPr>
      </p:pic>
      <p:sp>
        <p:nvSpPr>
          <p:cNvPr id="30" name="Right Arrow 29">
            <a:extLst>
              <a:ext uri="{FF2B5EF4-FFF2-40B4-BE49-F238E27FC236}">
                <a16:creationId xmlns:a16="http://schemas.microsoft.com/office/drawing/2014/main" id="{D972939D-112E-2F4A-A9A0-4EB8370EE91B}"/>
              </a:ext>
            </a:extLst>
          </p:cNvPr>
          <p:cNvSpPr/>
          <p:nvPr/>
        </p:nvSpPr>
        <p:spPr>
          <a:xfrm rot="3089808">
            <a:off x="6584540" y="1556965"/>
            <a:ext cx="1757082" cy="25808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AA1B22EC-968B-9649-803C-F3F0EB809D8F}"/>
              </a:ext>
            </a:extLst>
          </p:cNvPr>
          <p:cNvSpPr/>
          <p:nvPr/>
        </p:nvSpPr>
        <p:spPr>
          <a:xfrm rot="18301261">
            <a:off x="7043371" y="5068614"/>
            <a:ext cx="1757082" cy="25808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2C9586B-0D5E-804C-8B00-A7764F9BF5E1}"/>
              </a:ext>
            </a:extLst>
          </p:cNvPr>
          <p:cNvSpPr txBox="1"/>
          <p:nvPr/>
        </p:nvSpPr>
        <p:spPr>
          <a:xfrm>
            <a:off x="6378315" y="461242"/>
            <a:ext cx="751872" cy="595420"/>
          </a:xfrm>
          <a:prstGeom prst="rect">
            <a:avLst/>
          </a:prstGeom>
          <a:noFill/>
        </p:spPr>
        <p:txBody>
          <a:bodyPr wrap="square" rtlCol="0">
            <a:spAutoFit/>
          </a:bodyPr>
          <a:lstStyle/>
          <a:p>
            <a:r>
              <a:rPr lang="en-US" sz="3200" dirty="0"/>
              <a:t>H1</a:t>
            </a:r>
          </a:p>
        </p:txBody>
      </p:sp>
      <p:sp>
        <p:nvSpPr>
          <p:cNvPr id="33" name="TextBox 32">
            <a:extLst>
              <a:ext uri="{FF2B5EF4-FFF2-40B4-BE49-F238E27FC236}">
                <a16:creationId xmlns:a16="http://schemas.microsoft.com/office/drawing/2014/main" id="{A0D4AD3C-438C-F94C-A7C2-C86A40748E5D}"/>
              </a:ext>
            </a:extLst>
          </p:cNvPr>
          <p:cNvSpPr txBox="1"/>
          <p:nvPr/>
        </p:nvSpPr>
        <p:spPr>
          <a:xfrm>
            <a:off x="6797901" y="5757717"/>
            <a:ext cx="751872" cy="595420"/>
          </a:xfrm>
          <a:prstGeom prst="rect">
            <a:avLst/>
          </a:prstGeom>
          <a:noFill/>
        </p:spPr>
        <p:txBody>
          <a:bodyPr wrap="square" rtlCol="0">
            <a:spAutoFit/>
          </a:bodyPr>
          <a:lstStyle/>
          <a:p>
            <a:r>
              <a:rPr lang="en-US" sz="3200" dirty="0"/>
              <a:t>H2</a:t>
            </a:r>
          </a:p>
        </p:txBody>
      </p:sp>
      <p:pic>
        <p:nvPicPr>
          <p:cNvPr id="36" name="Audio 35">
            <a:hlinkClick r:id="" action="ppaction://media"/>
            <a:extLst>
              <a:ext uri="{FF2B5EF4-FFF2-40B4-BE49-F238E27FC236}">
                <a16:creationId xmlns:a16="http://schemas.microsoft.com/office/drawing/2014/main" id="{1FBFDF35-831D-1340-9C8E-CA67E97AF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4700793"/>
      </p:ext>
    </p:extLst>
  </p:cSld>
  <p:clrMapOvr>
    <a:masterClrMapping/>
  </p:clrMapOvr>
  <mc:AlternateContent xmlns:mc="http://schemas.openxmlformats.org/markup-compatibility/2006">
    <mc:Choice xmlns:p14="http://schemas.microsoft.com/office/powerpoint/2010/main" Requires="p14">
      <p:transition spd="slow" p14:dur="2000" advTm="26799"/>
    </mc:Choice>
    <mc:Fallback>
      <p:transition spd="slow" advTm="2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D56025-432C-47A6-AE3E-5E57DF3E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72D1A8B8-7523-49FA-B7DD-AE0B2271C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8" name="Rectangle 37">
            <a:extLst>
              <a:ext uri="{FF2B5EF4-FFF2-40B4-BE49-F238E27FC236}">
                <a16:creationId xmlns:a16="http://schemas.microsoft.com/office/drawing/2014/main" id="{6A0CEB20-2839-496C-922D-A386524F3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EE33FA5-2378-4F59-8611-CE0F9CA50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1C368AEB-D83A-432D-818C-3575285B6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EBB8E23-A43F-3444-B845-A96F3A4B01B5}"/>
              </a:ext>
            </a:extLst>
          </p:cNvPr>
          <p:cNvSpPr>
            <a:spLocks noGrp="1"/>
          </p:cNvSpPr>
          <p:nvPr>
            <p:ph type="title"/>
          </p:nvPr>
        </p:nvSpPr>
        <p:spPr>
          <a:xfrm>
            <a:off x="532744" y="994325"/>
            <a:ext cx="3583459" cy="1013881"/>
          </a:xfrm>
        </p:spPr>
        <p:txBody>
          <a:bodyPr>
            <a:noAutofit/>
          </a:bodyPr>
          <a:lstStyle/>
          <a:p>
            <a:r>
              <a:rPr lang="en-US" sz="4800" b="1" dirty="0">
                <a:solidFill>
                  <a:schemeClr val="bg1"/>
                </a:solidFill>
              </a:rPr>
              <a:t>BLH6</a:t>
            </a:r>
          </a:p>
        </p:txBody>
      </p:sp>
      <p:sp>
        <p:nvSpPr>
          <p:cNvPr id="6" name="TextBox 5">
            <a:extLst>
              <a:ext uri="{FF2B5EF4-FFF2-40B4-BE49-F238E27FC236}">
                <a16:creationId xmlns:a16="http://schemas.microsoft.com/office/drawing/2014/main" id="{2F844D18-17F7-F24D-B6BD-9E448D1F8D02}"/>
              </a:ext>
            </a:extLst>
          </p:cNvPr>
          <p:cNvSpPr txBox="1"/>
          <p:nvPr/>
        </p:nvSpPr>
        <p:spPr>
          <a:xfrm>
            <a:off x="147501" y="2373918"/>
            <a:ext cx="4352781"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BLH6 is expressed in the stems of the plants.</a:t>
            </a:r>
            <a:r>
              <a:rPr lang="en-US" sz="2400" spc="-100" dirty="0">
                <a:solidFill>
                  <a:schemeClr val="bg1"/>
                </a:solidFill>
              </a:rPr>
              <a:t> </a:t>
            </a:r>
          </a:p>
          <a:p>
            <a:pPr marL="285750" indent="-285750">
              <a:buFont typeface="Arial" panose="020B0604020202020204" pitchFamily="34" charset="0"/>
              <a:buChar char="•"/>
            </a:pPr>
            <a:r>
              <a:rPr lang="en-US" sz="2400" spc="-100" dirty="0">
                <a:solidFill>
                  <a:schemeClr val="bg1"/>
                </a:solidFill>
              </a:rPr>
              <a:t>BLH6 is expressed in the phloem like XIP1, but also the interfascicular bundles as well.</a:t>
            </a:r>
          </a:p>
        </p:txBody>
      </p:sp>
      <p:pic>
        <p:nvPicPr>
          <p:cNvPr id="8" name="Picture 7" descr="A picture containing photo, glass, cake, woman&#10;&#10;Description automatically generated">
            <a:extLst>
              <a:ext uri="{FF2B5EF4-FFF2-40B4-BE49-F238E27FC236}">
                <a16:creationId xmlns:a16="http://schemas.microsoft.com/office/drawing/2014/main" id="{0670F067-3B77-764A-B1B3-A4B3484FB26F}"/>
              </a:ext>
            </a:extLst>
          </p:cNvPr>
          <p:cNvPicPr>
            <a:picLocks noChangeAspect="1"/>
          </p:cNvPicPr>
          <p:nvPr/>
        </p:nvPicPr>
        <p:blipFill>
          <a:blip r:embed="rId5"/>
          <a:stretch>
            <a:fillRect/>
          </a:stretch>
        </p:blipFill>
        <p:spPr>
          <a:xfrm>
            <a:off x="6150834" y="2188222"/>
            <a:ext cx="4156426" cy="2310384"/>
          </a:xfrm>
          <a:prstGeom prst="rect">
            <a:avLst/>
          </a:prstGeom>
        </p:spPr>
      </p:pic>
      <p:sp>
        <p:nvSpPr>
          <p:cNvPr id="9" name="Right Arrow 8">
            <a:extLst>
              <a:ext uri="{FF2B5EF4-FFF2-40B4-BE49-F238E27FC236}">
                <a16:creationId xmlns:a16="http://schemas.microsoft.com/office/drawing/2014/main" id="{84161825-CFEE-374E-A703-0D6D74D4798C}"/>
              </a:ext>
            </a:extLst>
          </p:cNvPr>
          <p:cNvSpPr/>
          <p:nvPr/>
        </p:nvSpPr>
        <p:spPr>
          <a:xfrm rot="17872346">
            <a:off x="5569041" y="4097850"/>
            <a:ext cx="1264752" cy="2332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6F05CC-BFE2-6C4B-946C-A251945DEE4E}"/>
              </a:ext>
            </a:extLst>
          </p:cNvPr>
          <p:cNvSpPr txBox="1"/>
          <p:nvPr/>
        </p:nvSpPr>
        <p:spPr>
          <a:xfrm>
            <a:off x="5242749" y="4817488"/>
            <a:ext cx="1158052" cy="369332"/>
          </a:xfrm>
          <a:prstGeom prst="rect">
            <a:avLst/>
          </a:prstGeom>
          <a:noFill/>
        </p:spPr>
        <p:txBody>
          <a:bodyPr wrap="square" rtlCol="0">
            <a:spAutoFit/>
          </a:bodyPr>
          <a:lstStyle/>
          <a:p>
            <a:r>
              <a:rPr lang="en-US" dirty="0"/>
              <a:t>Phloem</a:t>
            </a:r>
          </a:p>
        </p:txBody>
      </p:sp>
      <p:sp>
        <p:nvSpPr>
          <p:cNvPr id="17" name="Right Arrow 16">
            <a:extLst>
              <a:ext uri="{FF2B5EF4-FFF2-40B4-BE49-F238E27FC236}">
                <a16:creationId xmlns:a16="http://schemas.microsoft.com/office/drawing/2014/main" id="{78A20E1D-CFBB-704E-B929-7D902D76170F}"/>
              </a:ext>
            </a:extLst>
          </p:cNvPr>
          <p:cNvSpPr/>
          <p:nvPr/>
        </p:nvSpPr>
        <p:spPr>
          <a:xfrm rot="16200000">
            <a:off x="6199314" y="4541408"/>
            <a:ext cx="1264752" cy="2332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04CED6-002D-7649-9845-AD4C2A7D1F07}"/>
              </a:ext>
            </a:extLst>
          </p:cNvPr>
          <p:cNvSpPr txBox="1"/>
          <p:nvPr/>
        </p:nvSpPr>
        <p:spPr>
          <a:xfrm>
            <a:off x="6095999" y="5405366"/>
            <a:ext cx="1591055" cy="646331"/>
          </a:xfrm>
          <a:prstGeom prst="rect">
            <a:avLst/>
          </a:prstGeom>
          <a:noFill/>
        </p:spPr>
        <p:txBody>
          <a:bodyPr wrap="square" rtlCol="0">
            <a:spAutoFit/>
          </a:bodyPr>
          <a:lstStyle/>
          <a:p>
            <a:r>
              <a:rPr lang="en-US" dirty="0"/>
              <a:t>Interfascicular fibers </a:t>
            </a:r>
          </a:p>
        </p:txBody>
      </p:sp>
      <p:sp>
        <p:nvSpPr>
          <p:cNvPr id="19" name="Right Arrow 18">
            <a:extLst>
              <a:ext uri="{FF2B5EF4-FFF2-40B4-BE49-F238E27FC236}">
                <a16:creationId xmlns:a16="http://schemas.microsoft.com/office/drawing/2014/main" id="{31F0CE9A-C538-A041-B1E5-4B79E2968A58}"/>
              </a:ext>
            </a:extLst>
          </p:cNvPr>
          <p:cNvSpPr/>
          <p:nvPr/>
        </p:nvSpPr>
        <p:spPr>
          <a:xfrm rot="16719954">
            <a:off x="8204436" y="4173465"/>
            <a:ext cx="1798029" cy="2165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A5A7CC-5D2D-D74B-A2B8-C4DA02DABB5B}"/>
              </a:ext>
            </a:extLst>
          </p:cNvPr>
          <p:cNvSpPr txBox="1"/>
          <p:nvPr/>
        </p:nvSpPr>
        <p:spPr>
          <a:xfrm>
            <a:off x="8401376" y="5157216"/>
            <a:ext cx="1180351" cy="646331"/>
          </a:xfrm>
          <a:prstGeom prst="rect">
            <a:avLst/>
          </a:prstGeom>
          <a:noFill/>
        </p:spPr>
        <p:txBody>
          <a:bodyPr wrap="square" rtlCol="0">
            <a:spAutoFit/>
          </a:bodyPr>
          <a:lstStyle/>
          <a:p>
            <a:r>
              <a:rPr lang="en-US" dirty="0"/>
              <a:t>Cambial region</a:t>
            </a:r>
          </a:p>
        </p:txBody>
      </p:sp>
      <p:sp>
        <p:nvSpPr>
          <p:cNvPr id="13" name="TextBox 12">
            <a:extLst>
              <a:ext uri="{FF2B5EF4-FFF2-40B4-BE49-F238E27FC236}">
                <a16:creationId xmlns:a16="http://schemas.microsoft.com/office/drawing/2014/main" id="{BA1D2C8E-CFFF-9B48-8C09-0E44AFDC13EE}"/>
              </a:ext>
            </a:extLst>
          </p:cNvPr>
          <p:cNvSpPr txBox="1"/>
          <p:nvPr/>
        </p:nvSpPr>
        <p:spPr>
          <a:xfrm>
            <a:off x="6815517" y="6454033"/>
            <a:ext cx="5620323" cy="677108"/>
          </a:xfrm>
          <a:prstGeom prst="rect">
            <a:avLst/>
          </a:prstGeom>
          <a:noFill/>
        </p:spPr>
        <p:txBody>
          <a:bodyPr wrap="square" rtlCol="0">
            <a:spAutoFit/>
          </a:bodyPr>
          <a:lstStyle/>
          <a:p>
            <a:r>
              <a:rPr lang="en-US" sz="1000" dirty="0"/>
              <a:t>Image credit: BEL1-LIKE HOMEODOMAIN6 and KNOTTED ARABIDOPSIS THALIANA7 Interact and Regulate Secondary Cell Wall Formation via Repression of REVOLUTA</a:t>
            </a:r>
          </a:p>
          <a:p>
            <a:endParaRPr lang="en-US" dirty="0"/>
          </a:p>
        </p:txBody>
      </p:sp>
      <p:pic>
        <p:nvPicPr>
          <p:cNvPr id="16" name="Audio 15">
            <a:hlinkClick r:id="" action="ppaction://media"/>
            <a:extLst>
              <a:ext uri="{FF2B5EF4-FFF2-40B4-BE49-F238E27FC236}">
                <a16:creationId xmlns:a16="http://schemas.microsoft.com/office/drawing/2014/main" id="{1B3BA546-9D27-1745-BE91-ACAD922AB3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42228769"/>
      </p:ext>
    </p:extLst>
  </p:cSld>
  <p:clrMapOvr>
    <a:masterClrMapping/>
  </p:clrMapOvr>
  <mc:AlternateContent xmlns:mc="http://schemas.openxmlformats.org/markup-compatibility/2006">
    <mc:Choice xmlns:p14="http://schemas.microsoft.com/office/powerpoint/2010/main" Requires="p14">
      <p:transition spd="slow" p14:dur="2000" advTm="13006"/>
    </mc:Choice>
    <mc:Fallback>
      <p:transition spd="slow" advTm="1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D56025-432C-47A6-AE3E-5E57DF3E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72D1A8B8-7523-49FA-B7DD-AE0B2271C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8" name="Rectangle 37">
            <a:extLst>
              <a:ext uri="{FF2B5EF4-FFF2-40B4-BE49-F238E27FC236}">
                <a16:creationId xmlns:a16="http://schemas.microsoft.com/office/drawing/2014/main" id="{6A0CEB20-2839-496C-922D-A386524F3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EE33FA5-2378-4F59-8611-CE0F9CA50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1C368AEB-D83A-432D-818C-3575285B6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EBB8E23-A43F-3444-B845-A96F3A4B01B5}"/>
              </a:ext>
            </a:extLst>
          </p:cNvPr>
          <p:cNvSpPr>
            <a:spLocks noGrp="1"/>
          </p:cNvSpPr>
          <p:nvPr>
            <p:ph type="title"/>
          </p:nvPr>
        </p:nvSpPr>
        <p:spPr>
          <a:xfrm>
            <a:off x="532744" y="994325"/>
            <a:ext cx="3583459" cy="1013881"/>
          </a:xfrm>
        </p:spPr>
        <p:txBody>
          <a:bodyPr>
            <a:noAutofit/>
          </a:bodyPr>
          <a:lstStyle/>
          <a:p>
            <a:r>
              <a:rPr lang="en-US" sz="4800" b="1" dirty="0">
                <a:solidFill>
                  <a:schemeClr val="bg1"/>
                </a:solidFill>
              </a:rPr>
              <a:t>Methods</a:t>
            </a:r>
          </a:p>
        </p:txBody>
      </p:sp>
      <p:sp>
        <p:nvSpPr>
          <p:cNvPr id="6" name="TextBox 5">
            <a:extLst>
              <a:ext uri="{FF2B5EF4-FFF2-40B4-BE49-F238E27FC236}">
                <a16:creationId xmlns:a16="http://schemas.microsoft.com/office/drawing/2014/main" id="{2F844D18-17F7-F24D-B6BD-9E448D1F8D02}"/>
              </a:ext>
            </a:extLst>
          </p:cNvPr>
          <p:cNvSpPr txBox="1"/>
          <p:nvPr/>
        </p:nvSpPr>
        <p:spPr>
          <a:xfrm>
            <a:off x="-32872" y="2454932"/>
            <a:ext cx="4623372"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What I am doing: Crossing T-DNA insertion  mutants into the promoter line.</a:t>
            </a:r>
          </a:p>
          <a:p>
            <a:pPr marL="285750" indent="-285750">
              <a:buFont typeface="Arial" panose="020B0604020202020204" pitchFamily="34" charset="0"/>
              <a:buChar char="•"/>
            </a:pPr>
            <a:r>
              <a:rPr lang="en-US" sz="2400" dirty="0">
                <a:solidFill>
                  <a:schemeClr val="bg1"/>
                </a:solidFill>
              </a:rPr>
              <a:t>Do DNA extractions to identify mutant and wild type bands using PCR and running gels.</a:t>
            </a:r>
          </a:p>
        </p:txBody>
      </p:sp>
      <p:pic>
        <p:nvPicPr>
          <p:cNvPr id="8" name="Picture 7">
            <a:extLst>
              <a:ext uri="{FF2B5EF4-FFF2-40B4-BE49-F238E27FC236}">
                <a16:creationId xmlns:a16="http://schemas.microsoft.com/office/drawing/2014/main" id="{38B15195-4C0C-5948-B9FC-646CFF4A528B}"/>
              </a:ext>
            </a:extLst>
          </p:cNvPr>
          <p:cNvPicPr>
            <a:picLocks noChangeAspect="1"/>
          </p:cNvPicPr>
          <p:nvPr/>
        </p:nvPicPr>
        <p:blipFill>
          <a:blip r:embed="rId5"/>
          <a:stretch>
            <a:fillRect/>
          </a:stretch>
        </p:blipFill>
        <p:spPr>
          <a:xfrm>
            <a:off x="4988192" y="3276980"/>
            <a:ext cx="5088496" cy="326861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71C62E3-43FF-2248-BA77-DF8120AD4B22}"/>
              </a:ext>
            </a:extLst>
          </p:cNvPr>
          <p:cNvPicPr>
            <a:picLocks noChangeAspect="1"/>
          </p:cNvPicPr>
          <p:nvPr/>
        </p:nvPicPr>
        <p:blipFill rotWithShape="1">
          <a:blip r:embed="rId6"/>
          <a:srcRect t="25170" b="8891"/>
          <a:stretch/>
        </p:blipFill>
        <p:spPr>
          <a:xfrm>
            <a:off x="4965114" y="758951"/>
            <a:ext cx="6426200" cy="2068439"/>
          </a:xfrm>
          <a:prstGeom prst="rect">
            <a:avLst/>
          </a:prstGeom>
        </p:spPr>
      </p:pic>
      <p:sp>
        <p:nvSpPr>
          <p:cNvPr id="18" name="TextBox 17">
            <a:extLst>
              <a:ext uri="{FF2B5EF4-FFF2-40B4-BE49-F238E27FC236}">
                <a16:creationId xmlns:a16="http://schemas.microsoft.com/office/drawing/2014/main" id="{40F5CF2D-2D41-6444-A43F-5DD501D44882}"/>
              </a:ext>
            </a:extLst>
          </p:cNvPr>
          <p:cNvSpPr txBox="1"/>
          <p:nvPr/>
        </p:nvSpPr>
        <p:spPr>
          <a:xfrm>
            <a:off x="6817809" y="48695"/>
            <a:ext cx="5620323" cy="677108"/>
          </a:xfrm>
          <a:prstGeom prst="rect">
            <a:avLst/>
          </a:prstGeom>
          <a:noFill/>
        </p:spPr>
        <p:txBody>
          <a:bodyPr wrap="square" rtlCol="0">
            <a:spAutoFit/>
          </a:bodyPr>
          <a:lstStyle/>
          <a:p>
            <a:r>
              <a:rPr lang="en-US" sz="1000" dirty="0"/>
              <a:t>Image credit: BEL1-LIKE HOMEODOMAIN6 and KNOTTED ARABIDOPSIS THALIANA7 Interact and Regulate Secondary Cell Wall Formation via Repression of REVOLUTA</a:t>
            </a:r>
          </a:p>
          <a:p>
            <a:endParaRPr lang="en-US" dirty="0"/>
          </a:p>
        </p:txBody>
      </p:sp>
      <p:sp>
        <p:nvSpPr>
          <p:cNvPr id="12" name="TextBox 11">
            <a:extLst>
              <a:ext uri="{FF2B5EF4-FFF2-40B4-BE49-F238E27FC236}">
                <a16:creationId xmlns:a16="http://schemas.microsoft.com/office/drawing/2014/main" id="{8AAF3157-5A60-B144-B238-41F69069B1FA}"/>
              </a:ext>
            </a:extLst>
          </p:cNvPr>
          <p:cNvSpPr txBox="1"/>
          <p:nvPr/>
        </p:nvSpPr>
        <p:spPr>
          <a:xfrm>
            <a:off x="7091787" y="6422739"/>
            <a:ext cx="5364974" cy="400110"/>
          </a:xfrm>
          <a:prstGeom prst="rect">
            <a:avLst/>
          </a:prstGeom>
          <a:noFill/>
        </p:spPr>
        <p:txBody>
          <a:bodyPr wrap="square" rtlCol="0">
            <a:spAutoFit/>
          </a:bodyPr>
          <a:lstStyle/>
          <a:p>
            <a:r>
              <a:rPr lang="en-US" sz="1000" dirty="0">
                <a:hlinkClick r:id="rId7">
                  <a:extLst>
                    <a:ext uri="{A12FA001-AC4F-418D-AE19-62706E023703}">
                      <ahyp:hlinkClr xmlns:ahyp="http://schemas.microsoft.com/office/drawing/2018/hyperlinkcolor" val="tx"/>
                    </a:ext>
                  </a:extLst>
                </a:hlinkClick>
              </a:rPr>
              <a:t>Image credit :https://www.researchgate.net/figure/The-exponential-amplification-of-DNA-in-PCR_fig4_236065209</a:t>
            </a:r>
            <a:endParaRPr lang="en-US" sz="1000" dirty="0"/>
          </a:p>
        </p:txBody>
      </p:sp>
      <p:pic>
        <p:nvPicPr>
          <p:cNvPr id="14" name="Audio 13">
            <a:hlinkClick r:id="" action="ppaction://media"/>
            <a:extLst>
              <a:ext uri="{FF2B5EF4-FFF2-40B4-BE49-F238E27FC236}">
                <a16:creationId xmlns:a16="http://schemas.microsoft.com/office/drawing/2014/main" id="{D6D543C8-F5F7-BA4D-BF24-B8D7849BD2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2870868"/>
      </p:ext>
    </p:extLst>
  </p:cSld>
  <p:clrMapOvr>
    <a:masterClrMapping/>
  </p:clrMapOvr>
  <mc:AlternateContent xmlns:mc="http://schemas.openxmlformats.org/markup-compatibility/2006">
    <mc:Choice xmlns:p14="http://schemas.microsoft.com/office/powerpoint/2010/main" Requires="p14">
      <p:transition spd="slow" p14:dur="2000" advTm="45505"/>
    </mc:Choice>
    <mc:Fallback>
      <p:transition spd="slow" advTm="45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D56025-432C-47A6-AE3E-5E57DF3E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72D1A8B8-7523-49FA-B7DD-AE0B2271C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8" name="Rectangle 37">
            <a:extLst>
              <a:ext uri="{FF2B5EF4-FFF2-40B4-BE49-F238E27FC236}">
                <a16:creationId xmlns:a16="http://schemas.microsoft.com/office/drawing/2014/main" id="{6A0CEB20-2839-496C-922D-A386524F3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EE33FA5-2378-4F59-8611-CE0F9CA50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1C368AEB-D83A-432D-818C-3575285B6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EBB8E23-A43F-3444-B845-A96F3A4B01B5}"/>
              </a:ext>
            </a:extLst>
          </p:cNvPr>
          <p:cNvSpPr>
            <a:spLocks noGrp="1"/>
          </p:cNvSpPr>
          <p:nvPr>
            <p:ph type="title"/>
          </p:nvPr>
        </p:nvSpPr>
        <p:spPr>
          <a:xfrm>
            <a:off x="532744" y="884597"/>
            <a:ext cx="3583459" cy="1013881"/>
          </a:xfrm>
        </p:spPr>
        <p:txBody>
          <a:bodyPr>
            <a:noAutofit/>
          </a:bodyPr>
          <a:lstStyle/>
          <a:p>
            <a:r>
              <a:rPr lang="en-US" sz="4800" b="1" dirty="0">
                <a:solidFill>
                  <a:schemeClr val="bg1"/>
                </a:solidFill>
              </a:rPr>
              <a:t>Results</a:t>
            </a:r>
          </a:p>
        </p:txBody>
      </p:sp>
      <p:sp>
        <p:nvSpPr>
          <p:cNvPr id="6" name="TextBox 5">
            <a:extLst>
              <a:ext uri="{FF2B5EF4-FFF2-40B4-BE49-F238E27FC236}">
                <a16:creationId xmlns:a16="http://schemas.microsoft.com/office/drawing/2014/main" id="{2F844D18-17F7-F24D-B6BD-9E448D1F8D02}"/>
              </a:ext>
            </a:extLst>
          </p:cNvPr>
          <p:cNvSpPr txBox="1"/>
          <p:nvPr/>
        </p:nvSpPr>
        <p:spPr>
          <a:xfrm>
            <a:off x="144724" y="1854624"/>
            <a:ext cx="4352781"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My gel shows that some plants have the mutation, so we cross them into the GUS reporter line</a:t>
            </a:r>
          </a:p>
          <a:p>
            <a:pPr marL="285750" indent="-285750">
              <a:buFont typeface="Arial" panose="020B0604020202020204" pitchFamily="34" charset="0"/>
              <a:buChar char="•"/>
            </a:pPr>
            <a:r>
              <a:rPr lang="en-US" sz="2400" dirty="0">
                <a:solidFill>
                  <a:schemeClr val="bg1"/>
                </a:solidFill>
              </a:rPr>
              <a:t>Because we crossed pollen from pXIP1::GUS into the blh6 mutants, we can stain the leaves of the F1 generation. We found blue leaves in the next generation, so the cross worked.</a:t>
            </a:r>
            <a:br>
              <a:rPr lang="en-US" sz="2400" dirty="0"/>
            </a:br>
            <a:br>
              <a:rPr lang="en-US" sz="2400" dirty="0"/>
            </a:br>
            <a:endParaRPr lang="en-US" sz="2400" dirty="0">
              <a:solidFill>
                <a:schemeClr val="bg1"/>
              </a:solidFill>
            </a:endParaRPr>
          </a:p>
        </p:txBody>
      </p:sp>
      <p:pic>
        <p:nvPicPr>
          <p:cNvPr id="4" name="Picture 3" descr="A picture containing indoor, monitor, sitting, television&#10;&#10;Description automatically generated">
            <a:extLst>
              <a:ext uri="{FF2B5EF4-FFF2-40B4-BE49-F238E27FC236}">
                <a16:creationId xmlns:a16="http://schemas.microsoft.com/office/drawing/2014/main" id="{31E22D94-49E1-8B4C-AE50-0CE58BCBF94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000"/>
                    </a14:imgEffect>
                    <a14:imgEffect>
                      <a14:brightnessContrast bright="7000" contrast="2000"/>
                    </a14:imgEffect>
                  </a14:imgLayer>
                </a14:imgProps>
              </a:ext>
            </a:extLst>
          </a:blip>
          <a:srcRect l="23480" t="1" r="20423" b="76288"/>
          <a:stretch/>
        </p:blipFill>
        <p:spPr>
          <a:xfrm>
            <a:off x="4880309" y="937722"/>
            <a:ext cx="6622355" cy="2098085"/>
          </a:xfrm>
          <a:prstGeom prst="rect">
            <a:avLst/>
          </a:prstGeom>
        </p:spPr>
      </p:pic>
      <p:sp>
        <p:nvSpPr>
          <p:cNvPr id="10" name="Right Arrow 9">
            <a:extLst>
              <a:ext uri="{FF2B5EF4-FFF2-40B4-BE49-F238E27FC236}">
                <a16:creationId xmlns:a16="http://schemas.microsoft.com/office/drawing/2014/main" id="{67B38935-D734-B749-8307-7A8989746585}"/>
              </a:ext>
            </a:extLst>
          </p:cNvPr>
          <p:cNvSpPr/>
          <p:nvPr/>
        </p:nvSpPr>
        <p:spPr>
          <a:xfrm rot="10800000">
            <a:off x="8506759" y="1062900"/>
            <a:ext cx="1901952" cy="27432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4E001278-DA3E-8842-94FB-0043BF12F9FF}"/>
              </a:ext>
            </a:extLst>
          </p:cNvPr>
          <p:cNvSpPr/>
          <p:nvPr/>
        </p:nvSpPr>
        <p:spPr>
          <a:xfrm>
            <a:off x="3619833" y="1075518"/>
            <a:ext cx="1901952" cy="27432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CEAEF6E-2721-0343-9B49-6AF1C96D460A}"/>
              </a:ext>
            </a:extLst>
          </p:cNvPr>
          <p:cNvSpPr txBox="1"/>
          <p:nvPr/>
        </p:nvSpPr>
        <p:spPr>
          <a:xfrm>
            <a:off x="3563337" y="779338"/>
            <a:ext cx="1389888" cy="369332"/>
          </a:xfrm>
          <a:prstGeom prst="rect">
            <a:avLst/>
          </a:prstGeom>
          <a:noFill/>
        </p:spPr>
        <p:txBody>
          <a:bodyPr wrap="square" rtlCol="0">
            <a:spAutoFit/>
          </a:bodyPr>
          <a:lstStyle/>
          <a:p>
            <a:r>
              <a:rPr lang="en-US" dirty="0"/>
              <a:t>Mutant</a:t>
            </a:r>
          </a:p>
        </p:txBody>
      </p:sp>
      <p:pic>
        <p:nvPicPr>
          <p:cNvPr id="13" name="Picture 12" descr="A picture containing small, sitting, different, holding&#10;&#10;Description automatically generated">
            <a:extLst>
              <a:ext uri="{FF2B5EF4-FFF2-40B4-BE49-F238E27FC236}">
                <a16:creationId xmlns:a16="http://schemas.microsoft.com/office/drawing/2014/main" id="{D22B9A4E-E8A9-AF42-B43E-70342A6E0A50}"/>
              </a:ext>
            </a:extLst>
          </p:cNvPr>
          <p:cNvPicPr>
            <a:picLocks noChangeAspect="1"/>
          </p:cNvPicPr>
          <p:nvPr/>
        </p:nvPicPr>
        <p:blipFill rotWithShape="1">
          <a:blip r:embed="rId7"/>
          <a:srcRect r="48875"/>
          <a:stretch/>
        </p:blipFill>
        <p:spPr>
          <a:xfrm>
            <a:off x="6700178" y="3348947"/>
            <a:ext cx="3065613" cy="3331268"/>
          </a:xfrm>
          <a:prstGeom prst="rect">
            <a:avLst/>
          </a:prstGeom>
        </p:spPr>
      </p:pic>
      <p:sp>
        <p:nvSpPr>
          <p:cNvPr id="22" name="Right Arrow 21">
            <a:extLst>
              <a:ext uri="{FF2B5EF4-FFF2-40B4-BE49-F238E27FC236}">
                <a16:creationId xmlns:a16="http://schemas.microsoft.com/office/drawing/2014/main" id="{EDDAEFD7-2644-4244-B6BB-9FCD556C818E}"/>
              </a:ext>
            </a:extLst>
          </p:cNvPr>
          <p:cNvSpPr/>
          <p:nvPr/>
        </p:nvSpPr>
        <p:spPr>
          <a:xfrm rot="5400000">
            <a:off x="10284840" y="1777820"/>
            <a:ext cx="1901952" cy="27432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227C60A-C1EF-9645-A34F-5C6AE5EEC485}"/>
              </a:ext>
            </a:extLst>
          </p:cNvPr>
          <p:cNvSpPr txBox="1"/>
          <p:nvPr/>
        </p:nvSpPr>
        <p:spPr>
          <a:xfrm>
            <a:off x="8970274" y="536998"/>
            <a:ext cx="1408176" cy="369332"/>
          </a:xfrm>
          <a:prstGeom prst="rect">
            <a:avLst/>
          </a:prstGeom>
          <a:noFill/>
        </p:spPr>
        <p:txBody>
          <a:bodyPr wrap="square" rtlCol="0">
            <a:spAutoFit/>
          </a:bodyPr>
          <a:lstStyle/>
          <a:p>
            <a:r>
              <a:rPr lang="en-US" dirty="0"/>
              <a:t>Wild Type</a:t>
            </a:r>
          </a:p>
        </p:txBody>
      </p:sp>
      <p:sp>
        <p:nvSpPr>
          <p:cNvPr id="18" name="TextBox 17">
            <a:extLst>
              <a:ext uri="{FF2B5EF4-FFF2-40B4-BE49-F238E27FC236}">
                <a16:creationId xmlns:a16="http://schemas.microsoft.com/office/drawing/2014/main" id="{60641304-CA8C-8844-A0CB-DA0BD7800793}"/>
              </a:ext>
            </a:extLst>
          </p:cNvPr>
          <p:cNvSpPr txBox="1"/>
          <p:nvPr/>
        </p:nvSpPr>
        <p:spPr>
          <a:xfrm>
            <a:off x="10408711" y="3090957"/>
            <a:ext cx="1445290" cy="646331"/>
          </a:xfrm>
          <a:prstGeom prst="rect">
            <a:avLst/>
          </a:prstGeom>
          <a:noFill/>
        </p:spPr>
        <p:txBody>
          <a:bodyPr wrap="square" rtlCol="0">
            <a:spAutoFit/>
          </a:bodyPr>
          <a:lstStyle/>
          <a:p>
            <a:r>
              <a:rPr lang="en-US" dirty="0"/>
              <a:t>Direction of movement</a:t>
            </a:r>
          </a:p>
        </p:txBody>
      </p:sp>
      <p:sp>
        <p:nvSpPr>
          <p:cNvPr id="19" name="Rectangle 18">
            <a:extLst>
              <a:ext uri="{FF2B5EF4-FFF2-40B4-BE49-F238E27FC236}">
                <a16:creationId xmlns:a16="http://schemas.microsoft.com/office/drawing/2014/main" id="{79ED26E7-5B36-664F-9024-27BB70C29841}"/>
              </a:ext>
            </a:extLst>
          </p:cNvPr>
          <p:cNvSpPr/>
          <p:nvPr/>
        </p:nvSpPr>
        <p:spPr>
          <a:xfrm>
            <a:off x="7983940" y="6476830"/>
            <a:ext cx="4352781" cy="400110"/>
          </a:xfrm>
          <a:prstGeom prst="rect">
            <a:avLst/>
          </a:prstGeom>
        </p:spPr>
        <p:txBody>
          <a:bodyPr wrap="square">
            <a:spAutoFit/>
          </a:bodyPr>
          <a:lstStyle/>
          <a:p>
            <a:r>
              <a:rPr lang="en-US" sz="1000" dirty="0">
                <a:ea typeface="Georgia" panose="02040502050405020303" pitchFamily="18" charset="0"/>
                <a:cs typeface="Georgia" panose="02040502050405020303" pitchFamily="18" charset="0"/>
              </a:rPr>
              <a:t>Image credit: Perception of root-derived peptides by shoot LRR-RKs mediates systemic N-demand signaling</a:t>
            </a:r>
            <a:r>
              <a:rPr lang="en-US" sz="1000" dirty="0"/>
              <a:t> </a:t>
            </a:r>
          </a:p>
        </p:txBody>
      </p:sp>
      <p:pic>
        <p:nvPicPr>
          <p:cNvPr id="20" name="Audio 19">
            <a:hlinkClick r:id="" action="ppaction://media"/>
            <a:extLst>
              <a:ext uri="{FF2B5EF4-FFF2-40B4-BE49-F238E27FC236}">
                <a16:creationId xmlns:a16="http://schemas.microsoft.com/office/drawing/2014/main" id="{216D9FD9-8BA8-C940-862E-8A93A2D284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2786741"/>
      </p:ext>
    </p:extLst>
  </p:cSld>
  <p:clrMapOvr>
    <a:masterClrMapping/>
  </p:clrMapOvr>
  <mc:AlternateContent xmlns:mc="http://schemas.openxmlformats.org/markup-compatibility/2006">
    <mc:Choice xmlns:p14="http://schemas.microsoft.com/office/powerpoint/2010/main" Requires="p14">
      <p:transition spd="slow" p14:dur="2000" advTm="38803"/>
    </mc:Choice>
    <mc:Fallback>
      <p:transition spd="slow" advTm="3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extLst>
    <p:ext uri="{3A86A75C-4F4B-4683-9AE1-C65F6400EC91}">
      <p14:laserTraceLst xmlns:p14="http://schemas.microsoft.com/office/powerpoint/2010/main">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D56025-432C-47A6-AE3E-5E57DF3E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72D1A8B8-7523-49FA-B7DD-AE0B2271C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8" name="Rectangle 37">
            <a:extLst>
              <a:ext uri="{FF2B5EF4-FFF2-40B4-BE49-F238E27FC236}">
                <a16:creationId xmlns:a16="http://schemas.microsoft.com/office/drawing/2014/main" id="{6A0CEB20-2839-496C-922D-A386524F3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EE33FA5-2378-4F59-8611-CE0F9CA50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1C368AEB-D83A-432D-818C-3575285B6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EBB8E23-A43F-3444-B845-A96F3A4B01B5}"/>
              </a:ext>
            </a:extLst>
          </p:cNvPr>
          <p:cNvSpPr>
            <a:spLocks noGrp="1"/>
          </p:cNvSpPr>
          <p:nvPr>
            <p:ph type="title"/>
          </p:nvPr>
        </p:nvSpPr>
        <p:spPr>
          <a:xfrm>
            <a:off x="532744" y="994325"/>
            <a:ext cx="3583459" cy="1013881"/>
          </a:xfrm>
        </p:spPr>
        <p:txBody>
          <a:bodyPr>
            <a:noAutofit/>
          </a:bodyPr>
          <a:lstStyle/>
          <a:p>
            <a:r>
              <a:rPr lang="en-US" sz="4800" b="1" dirty="0">
                <a:solidFill>
                  <a:schemeClr val="bg1"/>
                </a:solidFill>
              </a:rPr>
              <a:t>Discussion</a:t>
            </a:r>
          </a:p>
        </p:txBody>
      </p:sp>
      <p:sp>
        <p:nvSpPr>
          <p:cNvPr id="6" name="TextBox 5">
            <a:extLst>
              <a:ext uri="{FF2B5EF4-FFF2-40B4-BE49-F238E27FC236}">
                <a16:creationId xmlns:a16="http://schemas.microsoft.com/office/drawing/2014/main" id="{2F844D18-17F7-F24D-B6BD-9E448D1F8D02}"/>
              </a:ext>
            </a:extLst>
          </p:cNvPr>
          <p:cNvSpPr txBox="1"/>
          <p:nvPr/>
        </p:nvSpPr>
        <p:spPr>
          <a:xfrm>
            <a:off x="144724" y="1921533"/>
            <a:ext cx="4352781"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One more generation of plants is needed to evaluate my hypothesis.</a:t>
            </a:r>
          </a:p>
          <a:p>
            <a:pPr marL="285750" indent="-285750">
              <a:buFont typeface="Arial" panose="020B0604020202020204" pitchFamily="34" charset="0"/>
              <a:buChar char="•"/>
            </a:pPr>
            <a:r>
              <a:rPr lang="en-US" sz="2400" dirty="0">
                <a:solidFill>
                  <a:schemeClr val="bg1"/>
                </a:solidFill>
              </a:rPr>
              <a:t>Once homozygous mutants that express the GUS reporter are found, I will slice up the stems of  the plants to examine reporter staining and stem structure.</a:t>
            </a:r>
          </a:p>
          <a:p>
            <a:pPr marL="285750" indent="-285750">
              <a:buFont typeface="Arial" panose="020B0604020202020204" pitchFamily="34" charset="0"/>
              <a:buChar char="•"/>
            </a:pPr>
            <a:r>
              <a:rPr lang="en-US" sz="2400" dirty="0">
                <a:solidFill>
                  <a:schemeClr val="bg1"/>
                </a:solidFill>
              </a:rPr>
              <a:t>I predict that BLH6 is a repressor</a:t>
            </a:r>
          </a:p>
        </p:txBody>
      </p:sp>
      <p:pic>
        <p:nvPicPr>
          <p:cNvPr id="9" name="Picture 8" descr="A picture containing photo, glass, cake, woman&#10;&#10;Description automatically generated">
            <a:extLst>
              <a:ext uri="{FF2B5EF4-FFF2-40B4-BE49-F238E27FC236}">
                <a16:creationId xmlns:a16="http://schemas.microsoft.com/office/drawing/2014/main" id="{E58B69A5-F122-BB43-B13B-8F6BBB97FEC6}"/>
              </a:ext>
            </a:extLst>
          </p:cNvPr>
          <p:cNvPicPr>
            <a:picLocks noChangeAspect="1"/>
          </p:cNvPicPr>
          <p:nvPr/>
        </p:nvPicPr>
        <p:blipFill>
          <a:blip r:embed="rId4"/>
          <a:stretch>
            <a:fillRect/>
          </a:stretch>
        </p:blipFill>
        <p:spPr>
          <a:xfrm>
            <a:off x="6150834" y="2188222"/>
            <a:ext cx="4156426" cy="2310384"/>
          </a:xfrm>
          <a:prstGeom prst="rect">
            <a:avLst/>
          </a:prstGeom>
        </p:spPr>
      </p:pic>
      <p:sp>
        <p:nvSpPr>
          <p:cNvPr id="10" name="TextBox 9">
            <a:extLst>
              <a:ext uri="{FF2B5EF4-FFF2-40B4-BE49-F238E27FC236}">
                <a16:creationId xmlns:a16="http://schemas.microsoft.com/office/drawing/2014/main" id="{47BB20CE-FC1D-6C46-ACA6-E63B934E1F58}"/>
              </a:ext>
            </a:extLst>
          </p:cNvPr>
          <p:cNvSpPr txBox="1"/>
          <p:nvPr/>
        </p:nvSpPr>
        <p:spPr>
          <a:xfrm>
            <a:off x="6799521" y="6439714"/>
            <a:ext cx="5620323" cy="677108"/>
          </a:xfrm>
          <a:prstGeom prst="rect">
            <a:avLst/>
          </a:prstGeom>
          <a:noFill/>
        </p:spPr>
        <p:txBody>
          <a:bodyPr wrap="square" rtlCol="0">
            <a:spAutoFit/>
          </a:bodyPr>
          <a:lstStyle/>
          <a:p>
            <a:r>
              <a:rPr lang="en-US" sz="1000" dirty="0"/>
              <a:t>Image credit: BEL1-LIKE HOMEODOMAIN6 and KNOTTED ARABIDOPSIS THALIANA7 Interact and Regulate Secondary Cell Wall Formation via Repression of REVOLUTA</a:t>
            </a:r>
          </a:p>
          <a:p>
            <a:endParaRPr lang="en-US" dirty="0"/>
          </a:p>
        </p:txBody>
      </p:sp>
      <p:pic>
        <p:nvPicPr>
          <p:cNvPr id="2" name="Audio 1">
            <a:hlinkClick r:id="" action="ppaction://media"/>
            <a:extLst>
              <a:ext uri="{FF2B5EF4-FFF2-40B4-BE49-F238E27FC236}">
                <a16:creationId xmlns:a16="http://schemas.microsoft.com/office/drawing/2014/main" id="{6302D1A7-3991-E841-9916-DC3F06E43C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47714447"/>
      </p:ext>
    </p:extLst>
  </p:cSld>
  <p:clrMapOvr>
    <a:masterClrMapping/>
  </p:clrMapOvr>
  <mc:AlternateContent xmlns:mc="http://schemas.openxmlformats.org/markup-compatibility/2006">
    <mc:Choice xmlns:p14="http://schemas.microsoft.com/office/powerpoint/2010/main" Requires="p14">
      <p:transition spd="slow" p14:dur="2000" advTm="43019"/>
    </mc:Choice>
    <mc:Fallback>
      <p:transition spd="slow" advTm="4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laserTraceLst>
    </p:ext>
  </p:extLst>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4734</TotalTime>
  <Words>597</Words>
  <Application>Microsoft Macintosh PowerPoint</Application>
  <PresentationFormat>Widescreen</PresentationFormat>
  <Paragraphs>60</Paragraphs>
  <Slides>7</Slides>
  <Notes>6</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Corbel</vt:lpstr>
      <vt:lpstr>Wingdings 2</vt:lpstr>
      <vt:lpstr>Frame</vt:lpstr>
      <vt:lpstr>How Does BLH6 Regulate XIP1?</vt:lpstr>
      <vt:lpstr>Introduction</vt:lpstr>
      <vt:lpstr>Hypothesis and predictions</vt:lpstr>
      <vt:lpstr>BLH6</vt:lpstr>
      <vt:lpstr>Methods</vt:lpstr>
      <vt:lpstr>Results</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BLH6 Regulate XIP1</dc:title>
  <dc:creator>Sacoman, Katerina - (ksacoman)</dc:creator>
  <cp:lastModifiedBy>Sacoman, Katerina - (ksacoman)</cp:lastModifiedBy>
  <cp:revision>21</cp:revision>
  <dcterms:created xsi:type="dcterms:W3CDTF">2020-04-10T22:02:27Z</dcterms:created>
  <dcterms:modified xsi:type="dcterms:W3CDTF">2020-04-14T04:56:38Z</dcterms:modified>
</cp:coreProperties>
</file>