
<file path=[Content_Types].xml><?xml version="1.0" encoding="utf-8"?>
<Types xmlns="http://schemas.openxmlformats.org/package/2006/content-types">
  <Default Extension="gif" ContentType="image/gif"/>
  <Default Extension="jp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70"/>
    <p:restoredTop sz="88212"/>
  </p:normalViewPr>
  <p:slideViewPr>
    <p:cSldViewPr snapToGrid="0" snapToObjects="1">
      <p:cViewPr varScale="1">
        <p:scale>
          <a:sx n="91" d="100"/>
          <a:sy n="91" d="100"/>
        </p:scale>
        <p:origin x="4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Grip Task</a:t>
            </a:r>
            <a:r>
              <a:rPr lang="en-US" baseline="0"/>
              <a:t> Duration Pre and Post 6-Weeks IMST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Pre-Training</c:v>
                </c:pt>
              </c:strCache>
            </c:strRef>
          </c:tx>
          <c:spPr>
            <a:solidFill>
              <a:schemeClr val="tx1"/>
            </a:solidFill>
            <a:ln>
              <a:noFill/>
            </a:ln>
            <a:effectLst/>
          </c:spPr>
          <c:invertIfNegative val="0"/>
          <c:cat>
            <c:numRef>
              <c:f>Sheet1!$A$2:$A$8</c:f>
              <c:numCache>
                <c:formatCode>General</c:formatCode>
                <c:ptCount val="7"/>
                <c:pt idx="0">
                  <c:v>1</c:v>
                </c:pt>
                <c:pt idx="1">
                  <c:v>2</c:v>
                </c:pt>
                <c:pt idx="2">
                  <c:v>3</c:v>
                </c:pt>
                <c:pt idx="3">
                  <c:v>4</c:v>
                </c:pt>
                <c:pt idx="4">
                  <c:v>5</c:v>
                </c:pt>
                <c:pt idx="5">
                  <c:v>6</c:v>
                </c:pt>
                <c:pt idx="6">
                  <c:v>7</c:v>
                </c:pt>
              </c:numCache>
            </c:numRef>
          </c:cat>
          <c:val>
            <c:numRef>
              <c:f>Sheet1!$B$2:$B$8</c:f>
              <c:numCache>
                <c:formatCode>General</c:formatCode>
                <c:ptCount val="7"/>
                <c:pt idx="0">
                  <c:v>233.85</c:v>
                </c:pt>
                <c:pt idx="1">
                  <c:v>118.59752499999999</c:v>
                </c:pt>
                <c:pt idx="2">
                  <c:v>195.99250000000001</c:v>
                </c:pt>
                <c:pt idx="3">
                  <c:v>176.98750000000001</c:v>
                </c:pt>
                <c:pt idx="4">
                  <c:v>227.19900000000001</c:v>
                </c:pt>
                <c:pt idx="5">
                  <c:v>208.560125</c:v>
                </c:pt>
                <c:pt idx="6">
                  <c:v>105.60849999999999</c:v>
                </c:pt>
              </c:numCache>
            </c:numRef>
          </c:val>
          <c:extLst>
            <c:ext xmlns:c16="http://schemas.microsoft.com/office/drawing/2014/chart" uri="{C3380CC4-5D6E-409C-BE32-E72D297353CC}">
              <c16:uniqueId val="{00000000-0D5C-F547-8CFA-5331DFFA84CA}"/>
            </c:ext>
          </c:extLst>
        </c:ser>
        <c:ser>
          <c:idx val="1"/>
          <c:order val="1"/>
          <c:tx>
            <c:strRef>
              <c:f>Sheet1!$C$1</c:f>
              <c:strCache>
                <c:ptCount val="1"/>
                <c:pt idx="0">
                  <c:v>Post-Training</c:v>
                </c:pt>
              </c:strCache>
            </c:strRef>
          </c:tx>
          <c:spPr>
            <a:pattFill prst="wdUpDiag">
              <a:fgClr>
                <a:schemeClr val="tx1">
                  <a:lumMod val="75000"/>
                  <a:lumOff val="25000"/>
                </a:schemeClr>
              </a:fgClr>
              <a:bgClr>
                <a:schemeClr val="bg1"/>
              </a:bgClr>
            </a:pattFill>
            <a:ln>
              <a:solidFill>
                <a:schemeClr val="tx1">
                  <a:alpha val="30000"/>
                </a:schemeClr>
              </a:solidFill>
            </a:ln>
            <a:effectLst/>
          </c:spPr>
          <c:invertIfNegative val="0"/>
          <c:dPt>
            <c:idx val="6"/>
            <c:invertIfNegative val="0"/>
            <c:bubble3D val="0"/>
            <c:spPr>
              <a:pattFill prst="wdUpDiag">
                <a:fgClr>
                  <a:schemeClr val="tx1">
                    <a:lumMod val="75000"/>
                    <a:lumOff val="25000"/>
                  </a:schemeClr>
                </a:fgClr>
                <a:bgClr>
                  <a:schemeClr val="bg1"/>
                </a:bgClr>
              </a:pattFill>
              <a:ln>
                <a:solidFill>
                  <a:schemeClr val="tx1">
                    <a:lumMod val="85000"/>
                    <a:lumOff val="15000"/>
                    <a:alpha val="30000"/>
                  </a:schemeClr>
                </a:solidFill>
              </a:ln>
              <a:effectLst/>
            </c:spPr>
            <c:extLst>
              <c:ext xmlns:c16="http://schemas.microsoft.com/office/drawing/2014/chart" uri="{C3380CC4-5D6E-409C-BE32-E72D297353CC}">
                <c16:uniqueId val="{00000002-0D5C-F547-8CFA-5331DFFA84CA}"/>
              </c:ext>
            </c:extLst>
          </c:dPt>
          <c:cat>
            <c:numRef>
              <c:f>Sheet1!$A$2:$A$8</c:f>
              <c:numCache>
                <c:formatCode>General</c:formatCode>
                <c:ptCount val="7"/>
                <c:pt idx="0">
                  <c:v>1</c:v>
                </c:pt>
                <c:pt idx="1">
                  <c:v>2</c:v>
                </c:pt>
                <c:pt idx="2">
                  <c:v>3</c:v>
                </c:pt>
                <c:pt idx="3">
                  <c:v>4</c:v>
                </c:pt>
                <c:pt idx="4">
                  <c:v>5</c:v>
                </c:pt>
                <c:pt idx="5">
                  <c:v>6</c:v>
                </c:pt>
                <c:pt idx="6">
                  <c:v>7</c:v>
                </c:pt>
              </c:numCache>
            </c:numRef>
          </c:cat>
          <c:val>
            <c:numRef>
              <c:f>Sheet1!$C$2:$C$8</c:f>
              <c:numCache>
                <c:formatCode>General</c:formatCode>
                <c:ptCount val="7"/>
                <c:pt idx="0">
                  <c:v>212.89500000000001</c:v>
                </c:pt>
                <c:pt idx="1">
                  <c:v>128.17625000000001</c:v>
                </c:pt>
                <c:pt idx="2">
                  <c:v>163.64190000000002</c:v>
                </c:pt>
                <c:pt idx="3">
                  <c:v>164.54500000000002</c:v>
                </c:pt>
                <c:pt idx="4">
                  <c:v>180.8725</c:v>
                </c:pt>
                <c:pt idx="5">
                  <c:v>155.49350000000001</c:v>
                </c:pt>
                <c:pt idx="6">
                  <c:v>130.25700000000001</c:v>
                </c:pt>
              </c:numCache>
            </c:numRef>
          </c:val>
          <c:extLst>
            <c:ext xmlns:c16="http://schemas.microsoft.com/office/drawing/2014/chart" uri="{C3380CC4-5D6E-409C-BE32-E72D297353CC}">
              <c16:uniqueId val="{00000003-0D5C-F547-8CFA-5331DFFA84CA}"/>
            </c:ext>
          </c:extLst>
        </c:ser>
        <c:dLbls>
          <c:showLegendKey val="0"/>
          <c:showVal val="0"/>
          <c:showCatName val="0"/>
          <c:showSerName val="0"/>
          <c:showPercent val="0"/>
          <c:showBubbleSize val="0"/>
        </c:dLbls>
        <c:gapWidth val="219"/>
        <c:overlap val="-27"/>
        <c:axId val="-2104391416"/>
        <c:axId val="-2121130472"/>
      </c:barChart>
      <c:catAx>
        <c:axId val="-2104391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Subject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1130472"/>
        <c:crosses val="autoZero"/>
        <c:auto val="1"/>
        <c:lblAlgn val="ctr"/>
        <c:lblOffset val="100"/>
        <c:noMultiLvlLbl val="0"/>
      </c:catAx>
      <c:valAx>
        <c:axId val="-2121130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Duration (sec)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43914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Grip Task Duration</a:t>
            </a:r>
            <a:r>
              <a:rPr lang="en-US" baseline="0"/>
              <a:t> Pre and Post Respiratory Endurance Task</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Pre-Respiratory Task</c:v>
                </c:pt>
              </c:strCache>
            </c:strRef>
          </c:tx>
          <c:spPr>
            <a:solidFill>
              <a:schemeClr val="tx1"/>
            </a:solidFill>
            <a:ln>
              <a:noFill/>
            </a:ln>
            <a:effectLst/>
          </c:spPr>
          <c:invertIfNegative val="0"/>
          <c:errBars>
            <c:errBarType val="both"/>
            <c:errValType val="cust"/>
            <c:noEndCap val="0"/>
            <c:plus>
              <c:numRef>
                <c:f>Sheet1!$K$22:$K$28</c:f>
                <c:numCache>
                  <c:formatCode>General</c:formatCode>
                  <c:ptCount val="7"/>
                  <c:pt idx="0">
                    <c:v>9.9914188181658936</c:v>
                  </c:pt>
                  <c:pt idx="1">
                    <c:v>7.6509307277774896</c:v>
                  </c:pt>
                  <c:pt idx="2">
                    <c:v>53.87177865283455</c:v>
                  </c:pt>
                  <c:pt idx="3">
                    <c:v>13.240574477718098</c:v>
                  </c:pt>
                  <c:pt idx="4">
                    <c:v>27.397205790463371</c:v>
                  </c:pt>
                  <c:pt idx="5">
                    <c:v>29.068275891102473</c:v>
                  </c:pt>
                  <c:pt idx="6">
                    <c:v>29.450820659724197</c:v>
                  </c:pt>
                </c:numCache>
              </c:numRef>
            </c:plus>
            <c:minus>
              <c:numRef>
                <c:f>Sheet1!$K$22:$K$28</c:f>
                <c:numCache>
                  <c:formatCode>General</c:formatCode>
                  <c:ptCount val="7"/>
                  <c:pt idx="0">
                    <c:v>9.9914188181658936</c:v>
                  </c:pt>
                  <c:pt idx="1">
                    <c:v>7.6509307277774896</c:v>
                  </c:pt>
                  <c:pt idx="2">
                    <c:v>53.87177865283455</c:v>
                  </c:pt>
                  <c:pt idx="3">
                    <c:v>13.240574477718098</c:v>
                  </c:pt>
                  <c:pt idx="4">
                    <c:v>27.397205790463371</c:v>
                  </c:pt>
                  <c:pt idx="5">
                    <c:v>29.068275891102473</c:v>
                  </c:pt>
                  <c:pt idx="6">
                    <c:v>29.450820659724197</c:v>
                  </c:pt>
                </c:numCache>
              </c:numRef>
            </c:minus>
            <c:spPr>
              <a:noFill/>
              <a:ln w="9525" cap="flat" cmpd="sng" algn="ctr">
                <a:solidFill>
                  <a:schemeClr val="tx1">
                    <a:lumMod val="65000"/>
                    <a:lumOff val="35000"/>
                  </a:schemeClr>
                </a:solidFill>
                <a:round/>
              </a:ln>
              <a:effectLst/>
            </c:spPr>
          </c:errBars>
          <c:cat>
            <c:numRef>
              <c:f>Sheet1!$A$2:$A$9</c:f>
              <c:numCache>
                <c:formatCode>General</c:formatCode>
                <c:ptCount val="8"/>
                <c:pt idx="0">
                  <c:v>1</c:v>
                </c:pt>
                <c:pt idx="1">
                  <c:v>2</c:v>
                </c:pt>
                <c:pt idx="2">
                  <c:v>3</c:v>
                </c:pt>
                <c:pt idx="3">
                  <c:v>4</c:v>
                </c:pt>
                <c:pt idx="4">
                  <c:v>5</c:v>
                </c:pt>
                <c:pt idx="5">
                  <c:v>6</c:v>
                </c:pt>
                <c:pt idx="6">
                  <c:v>7</c:v>
                </c:pt>
              </c:numCache>
            </c:numRef>
          </c:cat>
          <c:val>
            <c:numRef>
              <c:f>Sheet1!$K$13:$K$19</c:f>
              <c:numCache>
                <c:formatCode>General</c:formatCode>
                <c:ptCount val="7"/>
                <c:pt idx="0">
                  <c:v>249.58499999999998</c:v>
                </c:pt>
                <c:pt idx="1">
                  <c:v>134.647525</c:v>
                </c:pt>
                <c:pt idx="2">
                  <c:v>215.2944</c:v>
                </c:pt>
                <c:pt idx="3">
                  <c:v>174.51249999999999</c:v>
                </c:pt>
                <c:pt idx="4">
                  <c:v>224.27025</c:v>
                </c:pt>
                <c:pt idx="5">
                  <c:v>221.77137500000001</c:v>
                </c:pt>
                <c:pt idx="6">
                  <c:v>134.11087500000002</c:v>
                </c:pt>
              </c:numCache>
            </c:numRef>
          </c:val>
          <c:extLst>
            <c:ext xmlns:c16="http://schemas.microsoft.com/office/drawing/2014/chart" uri="{C3380CC4-5D6E-409C-BE32-E72D297353CC}">
              <c16:uniqueId val="{00000000-BD3E-BF40-B961-564ABEE66759}"/>
            </c:ext>
          </c:extLst>
        </c:ser>
        <c:ser>
          <c:idx val="1"/>
          <c:order val="1"/>
          <c:tx>
            <c:strRef>
              <c:f>Sheet1!$C$1</c:f>
              <c:strCache>
                <c:ptCount val="1"/>
                <c:pt idx="0">
                  <c:v>Post-Respiratory Task</c:v>
                </c:pt>
              </c:strCache>
            </c:strRef>
          </c:tx>
          <c:spPr>
            <a:pattFill prst="wdUpDiag">
              <a:fgClr>
                <a:schemeClr val="tx1"/>
              </a:fgClr>
              <a:bgClr>
                <a:schemeClr val="bg1"/>
              </a:bgClr>
            </a:pattFill>
            <a:ln>
              <a:solidFill>
                <a:schemeClr val="tx1">
                  <a:alpha val="52000"/>
                </a:schemeClr>
              </a:solidFill>
            </a:ln>
            <a:effectLst/>
          </c:spPr>
          <c:invertIfNegative val="0"/>
          <c:errBars>
            <c:errBarType val="both"/>
            <c:errValType val="cust"/>
            <c:noEndCap val="0"/>
            <c:plus>
              <c:numRef>
                <c:f>Sheet1!$L$22:$L$28</c:f>
                <c:numCache>
                  <c:formatCode>General</c:formatCode>
                  <c:ptCount val="7"/>
                  <c:pt idx="0">
                    <c:v>19.643426381362293</c:v>
                  </c:pt>
                  <c:pt idx="1">
                    <c:v>21.197293533019643</c:v>
                  </c:pt>
                  <c:pt idx="2">
                    <c:v>8.1211213819275088</c:v>
                  </c:pt>
                  <c:pt idx="3">
                    <c:v>4.3557777721091302</c:v>
                  </c:pt>
                  <c:pt idx="4">
                    <c:v>38.118358806813987</c:v>
                  </c:pt>
                  <c:pt idx="5">
                    <c:v>45.979264893264578</c:v>
                  </c:pt>
                  <c:pt idx="6">
                    <c:v>5.4074223324288253</c:v>
                  </c:pt>
                </c:numCache>
              </c:numRef>
            </c:plus>
            <c:minus>
              <c:numRef>
                <c:f>Sheet1!$L$22:$L$28</c:f>
                <c:numCache>
                  <c:formatCode>General</c:formatCode>
                  <c:ptCount val="7"/>
                  <c:pt idx="0">
                    <c:v>19.643426381362293</c:v>
                  </c:pt>
                  <c:pt idx="1">
                    <c:v>21.197293533019643</c:v>
                  </c:pt>
                  <c:pt idx="2">
                    <c:v>8.1211213819275088</c:v>
                  </c:pt>
                  <c:pt idx="3">
                    <c:v>4.3557777721091302</c:v>
                  </c:pt>
                  <c:pt idx="4">
                    <c:v>38.118358806813987</c:v>
                  </c:pt>
                  <c:pt idx="5">
                    <c:v>45.979264893264578</c:v>
                  </c:pt>
                  <c:pt idx="6">
                    <c:v>5.4074223324288253</c:v>
                  </c:pt>
                </c:numCache>
              </c:numRef>
            </c:minus>
            <c:spPr>
              <a:noFill/>
              <a:ln w="9525" cap="flat" cmpd="sng" algn="ctr">
                <a:solidFill>
                  <a:schemeClr val="tx1">
                    <a:lumMod val="65000"/>
                    <a:lumOff val="35000"/>
                  </a:schemeClr>
                </a:solidFill>
                <a:round/>
              </a:ln>
              <a:effectLst/>
            </c:spPr>
          </c:errBars>
          <c:cat>
            <c:numRef>
              <c:f>Sheet1!$A$2:$A$9</c:f>
              <c:numCache>
                <c:formatCode>General</c:formatCode>
                <c:ptCount val="8"/>
                <c:pt idx="0">
                  <c:v>1</c:v>
                </c:pt>
                <c:pt idx="1">
                  <c:v>2</c:v>
                </c:pt>
                <c:pt idx="2">
                  <c:v>3</c:v>
                </c:pt>
                <c:pt idx="3">
                  <c:v>4</c:v>
                </c:pt>
                <c:pt idx="4">
                  <c:v>5</c:v>
                </c:pt>
                <c:pt idx="5">
                  <c:v>6</c:v>
                </c:pt>
                <c:pt idx="6">
                  <c:v>7</c:v>
                </c:pt>
              </c:numCache>
            </c:numRef>
          </c:cat>
          <c:val>
            <c:numRef>
              <c:f>Sheet1!$L$13:$L$19</c:f>
              <c:numCache>
                <c:formatCode>General</c:formatCode>
                <c:ptCount val="7"/>
                <c:pt idx="0">
                  <c:v>197.16000000000003</c:v>
                </c:pt>
                <c:pt idx="1">
                  <c:v>112.12625</c:v>
                </c:pt>
                <c:pt idx="2">
                  <c:v>144.34</c:v>
                </c:pt>
                <c:pt idx="3">
                  <c:v>167.01999999999998</c:v>
                </c:pt>
                <c:pt idx="4">
                  <c:v>183.80124999999998</c:v>
                </c:pt>
                <c:pt idx="5">
                  <c:v>142.28225</c:v>
                </c:pt>
                <c:pt idx="6">
                  <c:v>101.754625</c:v>
                </c:pt>
              </c:numCache>
            </c:numRef>
          </c:val>
          <c:extLst>
            <c:ext xmlns:c16="http://schemas.microsoft.com/office/drawing/2014/chart" uri="{C3380CC4-5D6E-409C-BE32-E72D297353CC}">
              <c16:uniqueId val="{00000001-BD3E-BF40-B961-564ABEE66759}"/>
            </c:ext>
          </c:extLst>
        </c:ser>
        <c:dLbls>
          <c:showLegendKey val="0"/>
          <c:showVal val="0"/>
          <c:showCatName val="0"/>
          <c:showSerName val="0"/>
          <c:showPercent val="0"/>
          <c:showBubbleSize val="0"/>
        </c:dLbls>
        <c:gapWidth val="219"/>
        <c:overlap val="-27"/>
        <c:axId val="-2077246344"/>
        <c:axId val="-2098463752"/>
      </c:barChart>
      <c:catAx>
        <c:axId val="-2077246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Subject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8463752"/>
        <c:crosses val="autoZero"/>
        <c:auto val="1"/>
        <c:lblAlgn val="ctr"/>
        <c:lblOffset val="100"/>
        <c:noMultiLvlLbl val="0"/>
      </c:catAx>
      <c:valAx>
        <c:axId val="-209846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Duration (sec)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72463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482B-3A73-7049-AEDD-8E3F277DB0E4}" type="datetimeFigureOut">
              <a:rPr lang="en-US" smtClean="0"/>
              <a:t>4/14/20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B790F4-2877-164B-BAE8-9711DCE296C4}" type="slidenum">
              <a:rPr lang="en-US" smtClean="0"/>
              <a:t>‹#›</a:t>
            </a:fld>
            <a:endParaRPr lang="en-US"/>
          </a:p>
        </p:txBody>
      </p:sp>
    </p:spTree>
    <p:extLst>
      <p:ext uri="{BB962C8B-B14F-4D97-AF65-F5344CB8AC3E}">
        <p14:creationId xmlns:p14="http://schemas.microsoft.com/office/powerpoint/2010/main" val="453386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begin by giving some background on inspiratory muscle strength training, also known as IMST. IMST has been shown to increase respiratory muscle strength after merely 6 weeks. Interestingly, respiratory muscle strength has also been shown to be correlated with handgrip strength. It has been reported that </a:t>
            </a:r>
            <a:r>
              <a:rPr lang="en-US" sz="1200" kern="1200" dirty="0">
                <a:solidFill>
                  <a:schemeClr val="tx1"/>
                </a:solidFill>
                <a:effectLst/>
                <a:latin typeface="+mn-lt"/>
                <a:ea typeface="+mn-ea"/>
                <a:cs typeface="+mn-cs"/>
              </a:rPr>
              <a:t>inspiratory loading significantly increases the contraction force of the adductor pollicis (AP), a muscle in the hand that adducts the thumb, compared to muscle contractions performed during non-loaded breathing.</a:t>
            </a:r>
            <a:r>
              <a:rPr lang="en-US" dirty="0">
                <a:effectLst/>
              </a:rPr>
              <a:t> Similarly, IMST has been associated with increased limb muscle strength. </a:t>
            </a:r>
            <a:r>
              <a:rPr lang="en-US" dirty="0"/>
              <a:t>Limb muscle strength, including handgrip strength, has been shown to be an indicator of overall body strength, also called functional capacity, in younger individuals. However, not much research has been done on the effect IMST has on functional capacity.</a:t>
            </a:r>
          </a:p>
        </p:txBody>
      </p:sp>
      <p:sp>
        <p:nvSpPr>
          <p:cNvPr id="4" name="Slide Number Placeholder 3"/>
          <p:cNvSpPr>
            <a:spLocks noGrp="1"/>
          </p:cNvSpPr>
          <p:nvPr>
            <p:ph type="sldNum" sz="quarter" idx="5"/>
          </p:nvPr>
        </p:nvSpPr>
        <p:spPr/>
        <p:txBody>
          <a:bodyPr/>
          <a:lstStyle/>
          <a:p>
            <a:fld id="{14B790F4-2877-164B-BAE8-9711DCE296C4}" type="slidenum">
              <a:rPr lang="en-US" smtClean="0"/>
              <a:t>2</a:t>
            </a:fld>
            <a:endParaRPr lang="en-US"/>
          </a:p>
        </p:txBody>
      </p:sp>
    </p:spTree>
    <p:extLst>
      <p:ext uri="{BB962C8B-B14F-4D97-AF65-F5344CB8AC3E}">
        <p14:creationId xmlns:p14="http://schemas.microsoft.com/office/powerpoint/2010/main" val="69349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study, we </a:t>
            </a:r>
            <a:r>
              <a:rPr lang="en-US" sz="1200" u="sng" kern="1200" dirty="0">
                <a:solidFill>
                  <a:schemeClr val="tx1"/>
                </a:solidFill>
                <a:effectLst/>
                <a:latin typeface="+mn-lt"/>
                <a:ea typeface="+mn-ea"/>
                <a:cs typeface="+mn-cs"/>
              </a:rPr>
              <a:t>assess</a:t>
            </a:r>
            <a:r>
              <a:rPr lang="en-US" sz="1200" kern="1200" dirty="0">
                <a:solidFill>
                  <a:schemeClr val="tx1"/>
                </a:solidFill>
                <a:effectLst/>
                <a:latin typeface="+mn-lt"/>
                <a:ea typeface="+mn-ea"/>
                <a:cs typeface="+mn-cs"/>
              </a:rPr>
              <a:t> the potential for 6 weeks inspiratory muscle strength training to improve respiratory endurance and in turn, functional capacity</a:t>
            </a:r>
            <a:endParaRPr lang="en-US" dirty="0"/>
          </a:p>
        </p:txBody>
      </p:sp>
      <p:sp>
        <p:nvSpPr>
          <p:cNvPr id="4" name="Slide Number Placeholder 3"/>
          <p:cNvSpPr>
            <a:spLocks noGrp="1"/>
          </p:cNvSpPr>
          <p:nvPr>
            <p:ph type="sldNum" sz="quarter" idx="5"/>
          </p:nvPr>
        </p:nvSpPr>
        <p:spPr/>
        <p:txBody>
          <a:bodyPr/>
          <a:lstStyle/>
          <a:p>
            <a:fld id="{14B790F4-2877-164B-BAE8-9711DCE296C4}" type="slidenum">
              <a:rPr lang="en-US" smtClean="0"/>
              <a:t>3</a:t>
            </a:fld>
            <a:endParaRPr lang="en-US"/>
          </a:p>
        </p:txBody>
      </p:sp>
    </p:spTree>
    <p:extLst>
      <p:ext uri="{BB962C8B-B14F-4D97-AF65-F5344CB8AC3E}">
        <p14:creationId xmlns:p14="http://schemas.microsoft.com/office/powerpoint/2010/main" val="42562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was collected </a:t>
            </a:r>
            <a:r>
              <a:rPr lang="en-US" u="none" dirty="0"/>
              <a:t>over 4 months from August 26</a:t>
            </a:r>
            <a:r>
              <a:rPr lang="en-US" u="none" baseline="30000" dirty="0"/>
              <a:t>th</a:t>
            </a:r>
            <a:r>
              <a:rPr lang="en-US" u="none" dirty="0"/>
              <a:t> to December 13</a:t>
            </a:r>
            <a:r>
              <a:rPr lang="en-US" u="none" baseline="30000" dirty="0"/>
              <a:t>th</a:t>
            </a:r>
            <a:r>
              <a:rPr lang="en-US" u="none" dirty="0"/>
              <a:t>, 2019. The study protocol is outlined in Figure 1. </a:t>
            </a:r>
            <a:r>
              <a:rPr lang="en-US" sz="1200" u="none" kern="1200" dirty="0">
                <a:solidFill>
                  <a:schemeClr val="tx1"/>
                </a:solidFill>
                <a:effectLst/>
                <a:latin typeface="+mn-lt"/>
                <a:ea typeface="+mn-ea"/>
                <a:cs typeface="+mn-cs"/>
              </a:rPr>
              <a:t>Subjects initially participated in a familiarization session to become comfortable with the procedures and instrumentation and to determine their eligibility. Subjects who completed screening and were eligible for inclusion then returned to the laboratory and underwent the following procedures: 1) a 2-hour pre-training assessment; 2) 5 minutes of IMST, 5 days a week for 6 weeks, and 3) a 2-hour post-training assessment. </a:t>
            </a:r>
          </a:p>
          <a:p>
            <a:r>
              <a:rPr lang="en-US" sz="1200" u="none" kern="1200" dirty="0">
                <a:solidFill>
                  <a:schemeClr val="tx1"/>
                </a:solidFill>
                <a:effectLst/>
                <a:latin typeface="+mn-lt"/>
                <a:ea typeface="+mn-ea"/>
                <a:cs typeface="+mn-cs"/>
              </a:rPr>
              <a:t>For the respiratory endurance task, subjects were instructed to place their mouth on a two-way non-rebreathing valve fitted with flow limitation end cap on the inhalation port and an attached mouthpiece. Subjects performed three maximal inspiratory breaths with a 30 s rest period in-between trials. The highest inspiratory pressure recorded was used as their maximum and to calculate their target pressure of 65% of their maximal inspiratory pressure, known as </a:t>
            </a:r>
            <a:r>
              <a:rPr lang="en-US" sz="1200" u="none" kern="1200" dirty="0" err="1">
                <a:solidFill>
                  <a:schemeClr val="tx1"/>
                </a:solidFill>
                <a:effectLst/>
                <a:latin typeface="+mn-lt"/>
                <a:ea typeface="+mn-ea"/>
                <a:cs typeface="+mn-cs"/>
              </a:rPr>
              <a:t>PI</a:t>
            </a:r>
            <a:r>
              <a:rPr lang="en-US" sz="1200" u="none" kern="1200" baseline="-25000" dirty="0" err="1">
                <a:solidFill>
                  <a:schemeClr val="tx1"/>
                </a:solidFill>
                <a:effectLst/>
                <a:latin typeface="+mn-lt"/>
                <a:ea typeface="+mn-ea"/>
                <a:cs typeface="+mn-cs"/>
              </a:rPr>
              <a:t>max</a:t>
            </a:r>
            <a:r>
              <a:rPr lang="en-US" sz="1200" u="none" kern="1200" dirty="0">
                <a:solidFill>
                  <a:schemeClr val="tx1"/>
                </a:solidFill>
                <a:effectLst/>
                <a:latin typeface="+mn-lt"/>
                <a:ea typeface="+mn-ea"/>
                <a:cs typeface="+mn-cs"/>
              </a:rPr>
              <a:t>. After the target pressure was obtained, subjects began the fatigue task. Subjects were instructed to breath on the valve at their target pressure for as long as possible, or until they fatigued. Respiratory endurance was measured as time, in seconds, until fatigue. </a:t>
            </a:r>
          </a:p>
          <a:p>
            <a:r>
              <a:rPr lang="en-US" sz="1200" u="none" kern="1200" dirty="0">
                <a:solidFill>
                  <a:schemeClr val="tx1"/>
                </a:solidFill>
                <a:effectLst/>
                <a:latin typeface="+mn-lt"/>
                <a:ea typeface="+mn-ea"/>
                <a:cs typeface="+mn-cs"/>
              </a:rPr>
              <a:t>Subjects were also asked to perform a submaximal grip task before and after</a:t>
            </a:r>
            <a:r>
              <a:rPr lang="en-US" sz="1200" u="none" strike="sngStrike"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 the respiratory endurance protocol for purposes of evaluating static endurance handgrip strength.</a:t>
            </a:r>
            <a:r>
              <a:rPr lang="en-US" u="none" dirty="0">
                <a:effectLst/>
              </a:rPr>
              <a:t> To calculate maximal grip strength, subjects were required to grip a hand dynamometer, a device that measures strength, as hard as they can for 5 seconds and then repeated two more times. The highest </a:t>
            </a:r>
            <a:r>
              <a:rPr lang="en-US" sz="1200" u="none" kern="1200" dirty="0">
                <a:solidFill>
                  <a:schemeClr val="tx1"/>
                </a:solidFill>
                <a:effectLst/>
                <a:latin typeface="+mn-lt"/>
                <a:ea typeface="+mn-ea"/>
                <a:cs typeface="+mn-cs"/>
              </a:rPr>
              <a:t>force recorded during the three trials was used as the maximal voluntary contraction (MVC) and to calculate the target submaximal grip force, set at 35% of their MVC. After the target force was obtained, subjects began the grip task. Subjects were instructed to grip the hand dynamometer at their target force for as long as possible, or until they fatigued. Grip endurance was measured as time, in seconds, until fatigue.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Respiratory strength, respiratory endurance, grip strength and grip endurance were all assessed at intake and at week 6.</a:t>
            </a:r>
          </a:p>
          <a:p>
            <a:endParaRPr lang="en-US" dirty="0"/>
          </a:p>
        </p:txBody>
      </p:sp>
      <p:sp>
        <p:nvSpPr>
          <p:cNvPr id="4" name="Slide Number Placeholder 3"/>
          <p:cNvSpPr>
            <a:spLocks noGrp="1"/>
          </p:cNvSpPr>
          <p:nvPr>
            <p:ph type="sldNum" sz="quarter" idx="5"/>
          </p:nvPr>
        </p:nvSpPr>
        <p:spPr/>
        <p:txBody>
          <a:bodyPr/>
          <a:lstStyle/>
          <a:p>
            <a:fld id="{14B790F4-2877-164B-BAE8-9711DCE296C4}" type="slidenum">
              <a:rPr lang="en-US" smtClean="0"/>
              <a:t>4</a:t>
            </a:fld>
            <a:endParaRPr lang="en-US"/>
          </a:p>
        </p:txBody>
      </p:sp>
    </p:spTree>
    <p:extLst>
      <p:ext uri="{BB962C8B-B14F-4D97-AF65-F5344CB8AC3E}">
        <p14:creationId xmlns:p14="http://schemas.microsoft.com/office/powerpoint/2010/main" val="320766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Seven</a:t>
                </a:r>
                <a:r>
                  <a:rPr lang="en-US" sz="1200" kern="1200" dirty="0">
                    <a:solidFill>
                      <a:schemeClr val="tx1"/>
                    </a:solidFill>
                    <a:effectLst/>
                    <a:latin typeface="+mn-lt"/>
                    <a:ea typeface="+mn-ea"/>
                    <a:cs typeface="+mn-cs"/>
                  </a:rPr>
                  <a:t> healthy young adults (</a:t>
                </a:r>
                <a:r>
                  <a:rPr lang="en-US" sz="1200" u="sng"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men and </a:t>
                </a:r>
                <a:r>
                  <a:rPr lang="en-US" sz="1200" u="sng"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women) were recruited from The University of Arizona through the use of flyers and in-person presentations in lectures and laboratory courses to participate in this study. Prior to the initiation of the study, all participants gave their written informed consent. </a:t>
                </a:r>
              </a:p>
              <a:p>
                <a:r>
                  <a:rPr lang="en-US" sz="1200" kern="1200" dirty="0">
                    <a:solidFill>
                      <a:schemeClr val="tx1"/>
                    </a:solidFill>
                    <a:effectLst/>
                    <a:latin typeface="+mn-lt"/>
                    <a:ea typeface="+mn-ea"/>
                    <a:cs typeface="+mn-cs"/>
                  </a:rPr>
                  <a:t>Anthropomorphic data for our seven participants are presented in Table 1, including</a:t>
                </a:r>
                <a:r>
                  <a:rPr lang="en-US" sz="1200" kern="1200" baseline="0" dirty="0">
                    <a:solidFill>
                      <a:schemeClr val="tx1"/>
                    </a:solidFill>
                    <a:effectLst/>
                    <a:latin typeface="+mn-lt"/>
                    <a:ea typeface="+mn-ea"/>
                    <a:cs typeface="+mn-cs"/>
                  </a:rPr>
                  <a:t> mean age, height, weight and body mass at intake</a:t>
                </a:r>
                <a:r>
                  <a:rPr lang="en-US" sz="1200" kern="1200" dirty="0">
                    <a:solidFill>
                      <a:schemeClr val="tx1"/>
                    </a:solidFill>
                    <a:effectLst/>
                    <a:latin typeface="+mn-lt"/>
                    <a:ea typeface="+mn-ea"/>
                    <a:cs typeface="+mn-cs"/>
                  </a:rPr>
                  <a:t>. Subjects were nonsmokers, without a history of hypertension, respiratory, cardiovascular or neuromuscular disease, and with a forced expiratory volume to forced vital capacity ratio </a:t>
                </a:r>
                <a14:m>
                  <m:oMath xmlns:m="http://schemas.openxmlformats.org/officeDocument/2006/math">
                    <m:r>
                      <a:rPr lang="en-US" sz="1200" i="1" kern="1200">
                        <a:solidFill>
                          <a:schemeClr val="tx1"/>
                        </a:solidFill>
                        <a:effectLst/>
                        <a:latin typeface="+mn-lt"/>
                        <a:ea typeface="+mn-ea"/>
                        <a:cs typeface="+mn-cs"/>
                      </a:rPr>
                      <m:t>≥</m:t>
                    </m:r>
                  </m:oMath>
                </a14:m>
                <a:r>
                  <a:rPr lang="en-US" sz="1200" kern="1200" dirty="0">
                    <a:solidFill>
                      <a:schemeClr val="tx1"/>
                    </a:solidFill>
                    <a:effectLst/>
                    <a:latin typeface="+mn-lt"/>
                    <a:ea typeface="+mn-ea"/>
                    <a:cs typeface="+mn-cs"/>
                  </a:rPr>
                  <a:t> 80%. All reported exercising on a regular basis (3-5 times/week for ~60 minutes) and reported maintaining the same activity levels throughout the study. All subjects completed the intervention and thus, t</a:t>
                </a:r>
                <a:r>
                  <a:rPr lang="en-US" sz="1200" u="sng" kern="1200" dirty="0">
                    <a:solidFill>
                      <a:schemeClr val="tx1"/>
                    </a:solidFill>
                    <a:effectLst/>
                    <a:latin typeface="+mn-lt"/>
                    <a:ea typeface="+mn-ea"/>
                    <a:cs typeface="+mn-cs"/>
                  </a:rPr>
                  <a:t>he retention rate for th</a:t>
                </a:r>
                <a:r>
                  <a:rPr lang="en-US" sz="1200" kern="1200" dirty="0">
                    <a:solidFill>
                      <a:schemeClr val="tx1"/>
                    </a:solidFill>
                    <a:effectLst/>
                    <a:latin typeface="+mn-lt"/>
                    <a:ea typeface="+mn-ea"/>
                    <a:cs typeface="+mn-cs"/>
                  </a:rPr>
                  <a:t>is study </a:t>
                </a:r>
                <a:r>
                  <a:rPr lang="en-US" sz="1200" u="sng" kern="1200" dirty="0">
                    <a:solidFill>
                      <a:schemeClr val="tx1"/>
                    </a:solidFill>
                    <a:effectLst/>
                    <a:latin typeface="+mn-lt"/>
                    <a:ea typeface="+mn-ea"/>
                    <a:cs typeface="+mn-cs"/>
                  </a:rPr>
                  <a:t>was 100% (7 of 7 subjects).</a:t>
                </a:r>
                <a:r>
                  <a:rPr lang="en-US" dirty="0">
                    <a:effectLst/>
                  </a:rPr>
                  <a:t> </a:t>
                </a:r>
                <a:endParaRPr lang="en-US" sz="1200" kern="1200" dirty="0">
                  <a:solidFill>
                    <a:schemeClr val="tx1"/>
                  </a:solidFill>
                  <a:effectLst/>
                  <a:latin typeface="+mn-lt"/>
                  <a:ea typeface="+mn-ea"/>
                  <a:cs typeface="+mn-cs"/>
                </a:endParaRPr>
              </a:p>
            </p:txBody>
          </p:sp>
        </mc:Choice>
        <mc:Fallback>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Seven</a:t>
                </a:r>
                <a:r>
                  <a:rPr lang="en-US" sz="1200" kern="1200" dirty="0">
                    <a:solidFill>
                      <a:schemeClr val="tx1"/>
                    </a:solidFill>
                    <a:effectLst/>
                    <a:latin typeface="+mn-lt"/>
                    <a:ea typeface="+mn-ea"/>
                    <a:cs typeface="+mn-cs"/>
                  </a:rPr>
                  <a:t> healthy young adults (</a:t>
                </a:r>
                <a:r>
                  <a:rPr lang="en-US" sz="1200" u="sng"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men and </a:t>
                </a:r>
                <a:r>
                  <a:rPr lang="en-US" sz="1200" u="sng"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women) were recruited from The University of Arizona through the use of flyers and in-person presentations in lectures and laboratory courses to participate in this study. Prior to the initiation of the study, all participants gave their written informed consent. </a:t>
                </a:r>
              </a:p>
              <a:p>
                <a:r>
                  <a:rPr lang="en-US" sz="1200" kern="1200" dirty="0">
                    <a:solidFill>
                      <a:schemeClr val="tx1"/>
                    </a:solidFill>
                    <a:effectLst/>
                    <a:latin typeface="+mn-lt"/>
                    <a:ea typeface="+mn-ea"/>
                    <a:cs typeface="+mn-cs"/>
                  </a:rPr>
                  <a:t>Anthropomorphic data for our seven participants are presented in Table 1, including</a:t>
                </a:r>
                <a:r>
                  <a:rPr lang="en-US" sz="1200" kern="1200" baseline="0" dirty="0">
                    <a:solidFill>
                      <a:schemeClr val="tx1"/>
                    </a:solidFill>
                    <a:effectLst/>
                    <a:latin typeface="+mn-lt"/>
                    <a:ea typeface="+mn-ea"/>
                    <a:cs typeface="+mn-cs"/>
                  </a:rPr>
                  <a:t> mean age, height, weight and body mass at intake</a:t>
                </a:r>
                <a:r>
                  <a:rPr lang="en-US" sz="1200" kern="1200" dirty="0">
                    <a:solidFill>
                      <a:schemeClr val="tx1"/>
                    </a:solidFill>
                    <a:effectLst/>
                    <a:latin typeface="+mn-lt"/>
                    <a:ea typeface="+mn-ea"/>
                    <a:cs typeface="+mn-cs"/>
                  </a:rPr>
                  <a:t>. Subjects were nonsmokers, without a history of hypertension, respiratory, cardiovascular or neuromuscular disease, and with a forced expiratory volume to forced vital capacity ratio </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80%. All reported exercising on a regular basis (3-5 times/week for ~60 minutes) and reported maintaining the same activity levels throughout the study. All subjects completed the intervention and thus, t</a:t>
                </a:r>
                <a:r>
                  <a:rPr lang="en-US" sz="1200" u="sng" kern="1200" dirty="0">
                    <a:solidFill>
                      <a:schemeClr val="tx1"/>
                    </a:solidFill>
                    <a:effectLst/>
                    <a:latin typeface="+mn-lt"/>
                    <a:ea typeface="+mn-ea"/>
                    <a:cs typeface="+mn-cs"/>
                  </a:rPr>
                  <a:t>he retention rate for th</a:t>
                </a:r>
                <a:r>
                  <a:rPr lang="en-US" sz="1200" kern="1200" dirty="0">
                    <a:solidFill>
                      <a:schemeClr val="tx1"/>
                    </a:solidFill>
                    <a:effectLst/>
                    <a:latin typeface="+mn-lt"/>
                    <a:ea typeface="+mn-ea"/>
                    <a:cs typeface="+mn-cs"/>
                  </a:rPr>
                  <a:t>is study </a:t>
                </a:r>
                <a:r>
                  <a:rPr lang="en-US" sz="1200" u="sng" kern="1200" dirty="0">
                    <a:solidFill>
                      <a:schemeClr val="tx1"/>
                    </a:solidFill>
                    <a:effectLst/>
                    <a:latin typeface="+mn-lt"/>
                    <a:ea typeface="+mn-ea"/>
                    <a:cs typeface="+mn-cs"/>
                  </a:rPr>
                  <a:t>was 100% (7 of 7 subjects).</a:t>
                </a:r>
                <a:r>
                  <a:rPr lang="en-US" dirty="0">
                    <a:effectLst/>
                  </a:rPr>
                  <a:t> </a:t>
                </a:r>
                <a:endParaRPr lang="en-US"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fld id="{14B790F4-2877-164B-BAE8-9711DCE296C4}" type="slidenum">
              <a:rPr lang="en-US" smtClean="0"/>
              <a:t>5</a:t>
            </a:fld>
            <a:endParaRPr lang="en-US"/>
          </a:p>
        </p:txBody>
      </p:sp>
    </p:spTree>
    <p:extLst>
      <p:ext uri="{BB962C8B-B14F-4D97-AF65-F5344CB8AC3E}">
        <p14:creationId xmlns:p14="http://schemas.microsoft.com/office/powerpoint/2010/main" val="318833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shown in Table 2, following 6 weeks of IMST, all participants had made steady gains in their inspiratory muscle strength reflected in a 41% increase in PI max by study close. A statistically significant difference was found between respiratory strength in pre- vs post-assessments.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Grip strength (N) was found to increase slightly by 18.02 N from pre training to post training, but was not statistically significantly. </a:t>
            </a:r>
          </a:p>
        </p:txBody>
      </p:sp>
      <p:sp>
        <p:nvSpPr>
          <p:cNvPr id="4" name="Slide Number Placeholder 3"/>
          <p:cNvSpPr>
            <a:spLocks noGrp="1"/>
          </p:cNvSpPr>
          <p:nvPr>
            <p:ph type="sldNum" sz="quarter" idx="5"/>
          </p:nvPr>
        </p:nvSpPr>
        <p:spPr/>
        <p:txBody>
          <a:bodyPr/>
          <a:lstStyle/>
          <a:p>
            <a:fld id="{14B790F4-2877-164B-BAE8-9711DCE296C4}" type="slidenum">
              <a:rPr lang="en-US" smtClean="0"/>
              <a:t>6</a:t>
            </a:fld>
            <a:endParaRPr lang="en-US"/>
          </a:p>
        </p:txBody>
      </p:sp>
    </p:spTree>
    <p:extLst>
      <p:ext uri="{BB962C8B-B14F-4D97-AF65-F5344CB8AC3E}">
        <p14:creationId xmlns:p14="http://schemas.microsoft.com/office/powerpoint/2010/main" val="3553130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Grip endurance, or duration, decreased after both the respiratory endurance task and 6 weeks of training compared to pre-assessment values. Grip duration also decreased after respiratory endurance grip tasks (as shown in Figure 2), and after </a:t>
            </a:r>
            <a:r>
              <a:rPr lang="en-US" sz="1200" u="sng"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week</a:t>
            </a:r>
            <a:r>
              <a:rPr lang="en-US" sz="1200" kern="1200" dirty="0">
                <a:solidFill>
                  <a:schemeClr val="tx1"/>
                </a:solidFill>
                <a:effectLst/>
                <a:latin typeface="+mn-lt"/>
                <a:ea typeface="+mn-ea"/>
                <a:cs typeface="+mn-cs"/>
              </a:rPr>
              <a:t>s</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training (Figure</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There was no statistically significant difference between grip duration in pre vs post assessments.</a:t>
            </a:r>
          </a:p>
          <a:p>
            <a:r>
              <a:rPr lang="en-US" sz="1200" kern="1200" dirty="0">
                <a:solidFill>
                  <a:schemeClr val="tx1"/>
                </a:solidFill>
                <a:effectLst/>
                <a:latin typeface="+mn-lt"/>
                <a:ea typeface="+mn-ea"/>
                <a:cs typeface="+mn-cs"/>
              </a:rPr>
              <a:t>Respiratory endurance or duration, increased significantly by week 6. A statistically significant difference was found between respiratory endurance prep vs post-training.</a:t>
            </a:r>
            <a:endParaRPr lang="en-US" dirty="0"/>
          </a:p>
        </p:txBody>
      </p:sp>
      <p:sp>
        <p:nvSpPr>
          <p:cNvPr id="4" name="Slide Number Placeholder 3"/>
          <p:cNvSpPr>
            <a:spLocks noGrp="1"/>
          </p:cNvSpPr>
          <p:nvPr>
            <p:ph type="sldNum" sz="quarter" idx="5"/>
          </p:nvPr>
        </p:nvSpPr>
        <p:spPr/>
        <p:txBody>
          <a:bodyPr/>
          <a:lstStyle/>
          <a:p>
            <a:fld id="{14B790F4-2877-164B-BAE8-9711DCE296C4}" type="slidenum">
              <a:rPr lang="en-US" smtClean="0"/>
              <a:t>7</a:t>
            </a:fld>
            <a:endParaRPr lang="en-US"/>
          </a:p>
        </p:txBody>
      </p:sp>
    </p:spTree>
    <p:extLst>
      <p:ext uri="{BB962C8B-B14F-4D97-AF65-F5344CB8AC3E}">
        <p14:creationId xmlns:p14="http://schemas.microsoft.com/office/powerpoint/2010/main" val="4028272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statistically significant difference was found between respiratory strength pre- vs post-training, as well as between respiratory endurance pre- vs post-training. This result provides support for previous literature that has found that IMST improves respiratory strength.</a:t>
            </a:r>
          </a:p>
          <a:p>
            <a:r>
              <a:rPr lang="en-US" sz="1200" kern="1200" dirty="0">
                <a:solidFill>
                  <a:schemeClr val="tx1"/>
                </a:solidFill>
                <a:effectLst/>
                <a:latin typeface="+mn-lt"/>
                <a:ea typeface="+mn-ea"/>
                <a:cs typeface="+mn-cs"/>
              </a:rPr>
              <a:t>However, there was no statistically significant difference between grip strength or grip endurance pre- vs post-training. Contrary to previous literature, no significant correlation was found between respiratory strength and grip strength. IMST was not found to affect grip strength, and since grip strength has been found to be an indicator of functional capacity, our results suggest that functional capacity is not related to inspiratory loaded breathing.</a:t>
            </a:r>
          </a:p>
          <a:p>
            <a:endParaRPr lang="en-US" dirty="0"/>
          </a:p>
        </p:txBody>
      </p:sp>
      <p:sp>
        <p:nvSpPr>
          <p:cNvPr id="4" name="Slide Number Placeholder 3"/>
          <p:cNvSpPr>
            <a:spLocks noGrp="1"/>
          </p:cNvSpPr>
          <p:nvPr>
            <p:ph type="sldNum" sz="quarter" idx="5"/>
          </p:nvPr>
        </p:nvSpPr>
        <p:spPr/>
        <p:txBody>
          <a:bodyPr/>
          <a:lstStyle/>
          <a:p>
            <a:fld id="{14B790F4-2877-164B-BAE8-9711DCE296C4}" type="slidenum">
              <a:rPr lang="en-US" smtClean="0"/>
              <a:t>8</a:t>
            </a:fld>
            <a:endParaRPr lang="en-US"/>
          </a:p>
        </p:txBody>
      </p:sp>
    </p:spTree>
    <p:extLst>
      <p:ext uri="{BB962C8B-B14F-4D97-AF65-F5344CB8AC3E}">
        <p14:creationId xmlns:p14="http://schemas.microsoft.com/office/powerpoint/2010/main" val="96391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of our study include that we had a small sample size, which limited our statistical power. We were unable to complete trainings of current participants due to COVID-19. A lack of standardization in the protocol across subjects may have affected our results, as well as a possible lack of standardization in the protocol within subjects during pre vs post assessments, such as a change in instruction, encouragement, or electromyographic (EMG) placement on skin overlying the muscles of interest. </a:t>
            </a:r>
          </a:p>
        </p:txBody>
      </p:sp>
      <p:sp>
        <p:nvSpPr>
          <p:cNvPr id="4" name="Slide Number Placeholder 3"/>
          <p:cNvSpPr>
            <a:spLocks noGrp="1"/>
          </p:cNvSpPr>
          <p:nvPr>
            <p:ph type="sldNum" sz="quarter" idx="5"/>
          </p:nvPr>
        </p:nvSpPr>
        <p:spPr/>
        <p:txBody>
          <a:bodyPr/>
          <a:lstStyle/>
          <a:p>
            <a:fld id="{14B790F4-2877-164B-BAE8-9711DCE296C4}" type="slidenum">
              <a:rPr lang="en-US" smtClean="0"/>
              <a:t>9</a:t>
            </a:fld>
            <a:endParaRPr lang="en-US"/>
          </a:p>
        </p:txBody>
      </p:sp>
    </p:spTree>
    <p:extLst>
      <p:ext uri="{BB962C8B-B14F-4D97-AF65-F5344CB8AC3E}">
        <p14:creationId xmlns:p14="http://schemas.microsoft.com/office/powerpoint/2010/main" val="2729946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work is necessary to determine if IMST affects functional capacity. Moving forward, we hope to conduct additional trials to increase our sample size and get a better idea of the impact IMST has on grip strength and functional capacity. During these additional trials, we plan to determine ways to better standardize within and between-subject protocols to ensure our results are accurate. Additionally, it would be interesting to isolate different limb muscles, including different muscles in the arm, as well as muscles in the leg to see if a different result is observed.</a:t>
            </a:r>
          </a:p>
        </p:txBody>
      </p:sp>
      <p:sp>
        <p:nvSpPr>
          <p:cNvPr id="4" name="Slide Number Placeholder 3"/>
          <p:cNvSpPr>
            <a:spLocks noGrp="1"/>
          </p:cNvSpPr>
          <p:nvPr>
            <p:ph type="sldNum" sz="quarter" idx="5"/>
          </p:nvPr>
        </p:nvSpPr>
        <p:spPr/>
        <p:txBody>
          <a:bodyPr/>
          <a:lstStyle/>
          <a:p>
            <a:fld id="{14B790F4-2877-164B-BAE8-9711DCE296C4}" type="slidenum">
              <a:rPr lang="en-US" smtClean="0"/>
              <a:t>10</a:t>
            </a:fld>
            <a:endParaRPr lang="en-US"/>
          </a:p>
        </p:txBody>
      </p:sp>
    </p:spTree>
    <p:extLst>
      <p:ext uri="{BB962C8B-B14F-4D97-AF65-F5344CB8AC3E}">
        <p14:creationId xmlns:p14="http://schemas.microsoft.com/office/powerpoint/2010/main" val="215921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4/14/20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76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4/14/20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2160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4/14/20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8505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4/14/20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6673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4/14/20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0224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4/14/20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7715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4/14/20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7165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4/14/20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842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4/14/20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189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4/14/20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3800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4/14/20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84997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4/14/20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76133474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6" r:id="rId6"/>
    <p:sldLayoutId id="2147483681" r:id="rId7"/>
    <p:sldLayoutId id="2147483682" r:id="rId8"/>
    <p:sldLayoutId id="2147483683" r:id="rId9"/>
    <p:sldLayoutId id="2147483685"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www.prohealthcareproducts.com/commander-echo-grip-dynamometer-starter-kit/"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physio-pedia.com/Respiratory_Muscle_Training" TargetMode="Externa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ardiosmart.org/News-and-Events/2015/05/Strong-Grip-Indicates-Better-Heart-Health" TargetMode="External"/><Relationship Id="rId5" Type="http://schemas.openxmlformats.org/officeDocument/2006/relationships/image" Target="../media/image4.gi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health.harvard.edu/lung-health-and-disease/breathing-life-into-your-lungs" TargetMode="External"/><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cellphone&#10;&#10;Description automatically generated">
            <a:extLst>
              <a:ext uri="{FF2B5EF4-FFF2-40B4-BE49-F238E27FC236}">
                <a16:creationId xmlns:a16="http://schemas.microsoft.com/office/drawing/2014/main" id="{56BC5AB3-A77C-9246-BD10-96F9DCDB17E9}"/>
              </a:ext>
            </a:extLst>
          </p:cNvPr>
          <p:cNvPicPr>
            <a:picLocks noChangeAspect="1"/>
          </p:cNvPicPr>
          <p:nvPr/>
        </p:nvPicPr>
        <p:blipFill rotWithShape="1">
          <a:blip r:embed="rId4"/>
          <a:srcRect t="15493" r="95" b="1"/>
          <a:stretch/>
        </p:blipFill>
        <p:spPr>
          <a:xfrm>
            <a:off x="20" y="10"/>
            <a:ext cx="12191981" cy="6857990"/>
          </a:xfrm>
          <a:prstGeom prst="rect">
            <a:avLst/>
          </a:prstGeom>
        </p:spPr>
      </p:pic>
      <p:sp>
        <p:nvSpPr>
          <p:cNvPr id="24"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38DF03-4C74-BE45-A860-03305604F3B8}"/>
              </a:ext>
            </a:extLst>
          </p:cNvPr>
          <p:cNvSpPr>
            <a:spLocks noGrp="1"/>
          </p:cNvSpPr>
          <p:nvPr>
            <p:ph type="ctrTitle"/>
          </p:nvPr>
        </p:nvSpPr>
        <p:spPr>
          <a:xfrm>
            <a:off x="404553" y="3172952"/>
            <a:ext cx="9381344" cy="2387600"/>
          </a:xfrm>
        </p:spPr>
        <p:txBody>
          <a:bodyPr>
            <a:noAutofit/>
          </a:bodyPr>
          <a:lstStyle/>
          <a:p>
            <a:r>
              <a:rPr lang="en-US" sz="4000" b="1" dirty="0"/>
              <a:t>RESULTS OF A 6-WEEK INSPIRATORY MUSCLE STRENGTH TRAINING INTERVENTION ON HANDGRIP STRENGTH IN HEALTHY ADULTS</a:t>
            </a:r>
          </a:p>
        </p:txBody>
      </p:sp>
      <p:sp>
        <p:nvSpPr>
          <p:cNvPr id="25"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44B0F7E-32CE-3C44-9226-3D84885E40F6}"/>
              </a:ext>
            </a:extLst>
          </p:cNvPr>
          <p:cNvSpPr>
            <a:spLocks noGrp="1"/>
          </p:cNvSpPr>
          <p:nvPr>
            <p:ph type="subTitle" idx="1"/>
          </p:nvPr>
        </p:nvSpPr>
        <p:spPr>
          <a:xfrm>
            <a:off x="404553" y="5624945"/>
            <a:ext cx="9078562" cy="592975"/>
          </a:xfrm>
        </p:spPr>
        <p:txBody>
          <a:bodyPr anchor="ctr">
            <a:normAutofit fontScale="62500" lnSpcReduction="20000"/>
          </a:bodyPr>
          <a:lstStyle/>
          <a:p>
            <a:r>
              <a:rPr lang="en-US" b="1" dirty="0"/>
              <a:t>Sarah M. Schwyhart, </a:t>
            </a:r>
            <a:r>
              <a:rPr lang="en-US" dirty="0"/>
              <a:t>E. Fiona Bailey, PhD, Claire M. </a:t>
            </a:r>
            <a:r>
              <a:rPr lang="en-US" dirty="0" err="1"/>
              <a:t>DeLucia</a:t>
            </a:r>
            <a:r>
              <a:rPr lang="en-US" dirty="0"/>
              <a:t>, MS, Dean </a:t>
            </a:r>
            <a:r>
              <a:rPr lang="en-US" dirty="0" err="1"/>
              <a:t>Debonis</a:t>
            </a:r>
            <a:r>
              <a:rPr lang="en-US" dirty="0"/>
              <a:t>, BS</a:t>
            </a:r>
            <a:endParaRPr lang="en-US" b="1" dirty="0"/>
          </a:p>
        </p:txBody>
      </p:sp>
      <p:sp>
        <p:nvSpPr>
          <p:cNvPr id="4" name="TextBox 3">
            <a:extLst>
              <a:ext uri="{FF2B5EF4-FFF2-40B4-BE49-F238E27FC236}">
                <a16:creationId xmlns:a16="http://schemas.microsoft.com/office/drawing/2014/main" id="{77846C44-FD58-AE48-BEED-68B4E63F7662}"/>
              </a:ext>
            </a:extLst>
          </p:cNvPr>
          <p:cNvSpPr txBox="1"/>
          <p:nvPr/>
        </p:nvSpPr>
        <p:spPr>
          <a:xfrm>
            <a:off x="9575842" y="0"/>
            <a:ext cx="3838263" cy="338554"/>
          </a:xfrm>
          <a:prstGeom prst="rect">
            <a:avLst/>
          </a:prstGeom>
          <a:noFill/>
        </p:spPr>
        <p:txBody>
          <a:bodyPr wrap="square" rtlCol="0">
            <a:spAutoFit/>
          </a:bodyPr>
          <a:lstStyle/>
          <a:p>
            <a:r>
              <a:rPr lang="en-US" sz="800" dirty="0">
                <a:solidFill>
                  <a:schemeClr val="bg1"/>
                </a:solidFill>
              </a:rPr>
              <a:t>Photo credit: </a:t>
            </a:r>
            <a:r>
              <a:rPr lang="en-US" sz="800" dirty="0">
                <a:solidFill>
                  <a:schemeClr val="bg1"/>
                </a:solidFill>
                <a:hlinkClick r:id="rId5">
                  <a:extLst>
                    <a:ext uri="{A12FA001-AC4F-418D-AE19-62706E023703}">
                      <ahyp:hlinkClr xmlns:ahyp="http://schemas.microsoft.com/office/drawing/2018/hyperlinkcolor" val="tx"/>
                    </a:ext>
                  </a:extLst>
                </a:hlinkClick>
              </a:rPr>
              <a:t>https://www.prohealthcareproducts.</a:t>
            </a:r>
          </a:p>
          <a:p>
            <a:r>
              <a:rPr lang="en-US" sz="800" dirty="0">
                <a:solidFill>
                  <a:schemeClr val="bg1"/>
                </a:solidFill>
                <a:hlinkClick r:id="rId5">
                  <a:extLst>
                    <a:ext uri="{A12FA001-AC4F-418D-AE19-62706E023703}">
                      <ahyp:hlinkClr xmlns:ahyp="http://schemas.microsoft.com/office/drawing/2018/hyperlinkcolor" val="tx"/>
                    </a:ext>
                  </a:extLst>
                </a:hlinkClick>
              </a:rPr>
              <a:t>com/commander-echo-grip-dynamometer-starter-kit/</a:t>
            </a:r>
            <a:endParaRPr lang="en-US" sz="800" dirty="0">
              <a:solidFill>
                <a:schemeClr val="bg1"/>
              </a:solidFill>
            </a:endParaRPr>
          </a:p>
        </p:txBody>
      </p:sp>
      <p:pic>
        <p:nvPicPr>
          <p:cNvPr id="7" name="Recorded Sound" descr="Recorded Sound">
            <a:hlinkClick r:id="" action="ppaction://media"/>
            <a:extLst>
              <a:ext uri="{FF2B5EF4-FFF2-40B4-BE49-F238E27FC236}">
                <a16:creationId xmlns:a16="http://schemas.microsoft.com/office/drawing/2014/main" id="{8F4001C6-82EA-9C4F-9C5D-B5A680CEA6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2289" y="5983271"/>
            <a:ext cx="760720" cy="760720"/>
          </a:xfrm>
          <a:prstGeom prst="rect">
            <a:avLst/>
          </a:prstGeom>
        </p:spPr>
      </p:pic>
    </p:spTree>
    <p:extLst>
      <p:ext uri="{BB962C8B-B14F-4D97-AF65-F5344CB8AC3E}">
        <p14:creationId xmlns:p14="http://schemas.microsoft.com/office/powerpoint/2010/main" val="27818875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189566-F4E2-F743-B378-593DEC661741}"/>
              </a:ext>
            </a:extLst>
          </p:cNvPr>
          <p:cNvSpPr>
            <a:spLocks noGrp="1"/>
          </p:cNvSpPr>
          <p:nvPr>
            <p:ph type="title"/>
          </p:nvPr>
        </p:nvSpPr>
        <p:spPr>
          <a:xfrm>
            <a:off x="612648" y="1122534"/>
            <a:ext cx="6268770" cy="1536192"/>
          </a:xfrm>
        </p:spPr>
        <p:txBody>
          <a:bodyPr anchor="b">
            <a:normAutofit/>
          </a:bodyPr>
          <a:lstStyle/>
          <a:p>
            <a:r>
              <a:rPr lang="en-US" sz="5200" dirty="0"/>
              <a:t>NEXT STEPS</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DA2CBF-070A-524E-BE14-B8D82D9A2795}"/>
              </a:ext>
            </a:extLst>
          </p:cNvPr>
          <p:cNvSpPr>
            <a:spLocks noGrp="1"/>
          </p:cNvSpPr>
          <p:nvPr>
            <p:ph idx="1"/>
          </p:nvPr>
        </p:nvSpPr>
        <p:spPr>
          <a:xfrm>
            <a:off x="612648" y="3355848"/>
            <a:ext cx="6268770" cy="2825496"/>
          </a:xfrm>
        </p:spPr>
        <p:txBody>
          <a:bodyPr>
            <a:normAutofit/>
          </a:bodyPr>
          <a:lstStyle/>
          <a:p>
            <a:r>
              <a:rPr lang="en-US" sz="2600" dirty="0"/>
              <a:t>Conduct additional trials to increase sample size</a:t>
            </a:r>
          </a:p>
          <a:p>
            <a:r>
              <a:rPr lang="en-US" sz="2600" dirty="0"/>
              <a:t>Standardize subject protocols to better isolate forearm muscles of interest</a:t>
            </a:r>
          </a:p>
          <a:p>
            <a:r>
              <a:rPr lang="en-US" sz="2600" dirty="0"/>
              <a:t>Examine different limb muscles</a:t>
            </a:r>
          </a:p>
          <a:p>
            <a:endParaRPr lang="en-US" sz="1800" dirty="0"/>
          </a:p>
        </p:txBody>
      </p:sp>
      <p:pic>
        <p:nvPicPr>
          <p:cNvPr id="5" name="Picture 4" descr="A person sitting at a desk&#10;&#10;Description automatically generated">
            <a:extLst>
              <a:ext uri="{FF2B5EF4-FFF2-40B4-BE49-F238E27FC236}">
                <a16:creationId xmlns:a16="http://schemas.microsoft.com/office/drawing/2014/main" id="{F30EB77F-14D4-3043-81DA-19F03424172B}"/>
              </a:ext>
            </a:extLst>
          </p:cNvPr>
          <p:cNvPicPr>
            <a:picLocks noChangeAspect="1"/>
          </p:cNvPicPr>
          <p:nvPr/>
        </p:nvPicPr>
        <p:blipFill rotWithShape="1">
          <a:blip r:embed="rId5"/>
          <a:srcRect l="7388" t="29239" r="3933" b="9699"/>
          <a:stretch/>
        </p:blipFill>
        <p:spPr>
          <a:xfrm>
            <a:off x="7011362" y="1798772"/>
            <a:ext cx="5002401" cy="3263680"/>
          </a:xfrm>
          <a:prstGeom prst="rect">
            <a:avLst/>
          </a:prstGeom>
        </p:spPr>
      </p:pic>
      <p:pic>
        <p:nvPicPr>
          <p:cNvPr id="4" name="Recorded Sound" descr="Recorded Sound">
            <a:hlinkClick r:id="" action="ppaction://media"/>
            <a:extLst>
              <a:ext uri="{FF2B5EF4-FFF2-40B4-BE49-F238E27FC236}">
                <a16:creationId xmlns:a16="http://schemas.microsoft.com/office/drawing/2014/main" id="{253B77E7-DB79-734B-B541-E3368B579C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6356" y="5978064"/>
            <a:ext cx="822259" cy="822259"/>
          </a:xfrm>
          <a:prstGeom prst="rect">
            <a:avLst/>
          </a:prstGeom>
        </p:spPr>
      </p:pic>
    </p:spTree>
    <p:extLst>
      <p:ext uri="{BB962C8B-B14F-4D97-AF65-F5344CB8AC3E}">
        <p14:creationId xmlns:p14="http://schemas.microsoft.com/office/powerpoint/2010/main" val="199372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7CCC-94AE-8F45-B62C-5B61851A21C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E9ABDCF-5069-FC4D-B42C-CA46DC0301BC}"/>
              </a:ext>
            </a:extLst>
          </p:cNvPr>
          <p:cNvSpPr>
            <a:spLocks noGrp="1"/>
          </p:cNvSpPr>
          <p:nvPr>
            <p:ph idx="1"/>
          </p:nvPr>
        </p:nvSpPr>
        <p:spPr>
          <a:xfrm>
            <a:off x="1115568" y="2478024"/>
            <a:ext cx="10168128" cy="3465576"/>
          </a:xfrm>
        </p:spPr>
        <p:txBody>
          <a:bodyPr>
            <a:normAutofit fontScale="62500" lnSpcReduction="20000"/>
          </a:bodyPr>
          <a:lstStyle/>
          <a:p>
            <a:pPr marL="514350" indent="-514350">
              <a:buFont typeface="+mj-lt"/>
              <a:buAutoNum type="arabicPeriod"/>
            </a:pPr>
            <a:r>
              <a:rPr lang="en-US" dirty="0"/>
              <a:t>Sasaki M., Kurosawa H., </a:t>
            </a:r>
            <a:r>
              <a:rPr lang="en-US" dirty="0" err="1"/>
              <a:t>Kohzuki</a:t>
            </a:r>
            <a:r>
              <a:rPr lang="en-US" dirty="0"/>
              <a:t> M. Effects of inspiratory and expiratory muscle training in normal subjects. J. </a:t>
            </a:r>
            <a:r>
              <a:rPr lang="en-US" dirty="0" err="1"/>
              <a:t>Jpn</a:t>
            </a:r>
            <a:r>
              <a:rPr lang="en-US" dirty="0"/>
              <a:t>. Phys. </a:t>
            </a:r>
            <a:r>
              <a:rPr lang="en-US" dirty="0" err="1"/>
              <a:t>Ther</a:t>
            </a:r>
            <a:r>
              <a:rPr lang="en-US" dirty="0"/>
              <a:t>. Assoc. 2005;8:29–37. </a:t>
            </a:r>
            <a:r>
              <a:rPr lang="en-US" dirty="0" err="1"/>
              <a:t>doi</a:t>
            </a:r>
            <a:r>
              <a:rPr lang="en-US" dirty="0"/>
              <a:t>: 10.1298/jjpta.8.29.</a:t>
            </a:r>
          </a:p>
          <a:p>
            <a:pPr marL="514350" indent="-514350">
              <a:buFont typeface="+mj-lt"/>
              <a:buAutoNum type="arabicPeriod"/>
            </a:pPr>
            <a:r>
              <a:rPr lang="en-US" dirty="0"/>
              <a:t>Huang CH, Yang GG, Wu YT, Lee CW. Comparison of inspiratory muscle strength training effects between older subjects with and without chronic obstructive pulmonary disease. </a:t>
            </a:r>
            <a:r>
              <a:rPr lang="en-US" i="1" dirty="0"/>
              <a:t>Journal of the Formosan Medical Association </a:t>
            </a:r>
            <a:r>
              <a:rPr lang="en-US" dirty="0"/>
              <a:t>2011;110(8):518-26. </a:t>
            </a:r>
          </a:p>
          <a:p>
            <a:pPr marL="514350" indent="-514350">
              <a:buFont typeface="+mj-lt"/>
              <a:buAutoNum type="arabicPeriod"/>
            </a:pPr>
            <a:r>
              <a:rPr lang="en-US" dirty="0" err="1"/>
              <a:t>Efstathiou</a:t>
            </a:r>
            <a:r>
              <a:rPr lang="en-US" dirty="0"/>
              <a:t> ID, </a:t>
            </a:r>
            <a:r>
              <a:rPr lang="en-US" dirty="0" err="1"/>
              <a:t>Mavrou</a:t>
            </a:r>
            <a:r>
              <a:rPr lang="en-US" dirty="0"/>
              <a:t> IP, </a:t>
            </a:r>
            <a:r>
              <a:rPr lang="en-US" dirty="0" err="1"/>
              <a:t>Grigoriadis</a:t>
            </a:r>
            <a:r>
              <a:rPr lang="en-US" dirty="0"/>
              <a:t> KE. Correlation between maximum inspiratory pressure and hand-grip force in healthy young and middle-age individuals. Respir Care. 2016;61:925–929.</a:t>
            </a:r>
          </a:p>
          <a:p>
            <a:pPr marL="514350" indent="-514350">
              <a:buFont typeface="+mj-lt"/>
              <a:buAutoNum type="arabicPeriod"/>
            </a:pPr>
            <a:r>
              <a:rPr lang="en-US" dirty="0" err="1"/>
              <a:t>Ishizaki</a:t>
            </a:r>
            <a:r>
              <a:rPr lang="en-US" dirty="0"/>
              <a:t>, T., Watanabe, S., Suzuki, T., Shibata, H., &amp; </a:t>
            </a:r>
            <a:r>
              <a:rPr lang="en-US" dirty="0" err="1"/>
              <a:t>Haga</a:t>
            </a:r>
            <a:r>
              <a:rPr lang="en-US" dirty="0"/>
              <a:t>, H. (2000). Predictors of functional decline among nondisabled older Japanese living in a community during a 3-year follow-up. </a:t>
            </a:r>
            <a:r>
              <a:rPr lang="en-US" i="1" dirty="0"/>
              <a:t>Journal of the American Geriatrics Society, 48</a:t>
            </a:r>
            <a:r>
              <a:rPr lang="en-US" dirty="0"/>
              <a:t>(11), 1424-1429. </a:t>
            </a:r>
          </a:p>
          <a:p>
            <a:pPr marL="514350" indent="-514350">
              <a:buFont typeface="+mj-lt"/>
              <a:buAutoNum type="arabicPeriod"/>
            </a:pPr>
            <a:endParaRPr lang="en-US" dirty="0"/>
          </a:p>
        </p:txBody>
      </p:sp>
    </p:spTree>
    <p:extLst>
      <p:ext uri="{BB962C8B-B14F-4D97-AF65-F5344CB8AC3E}">
        <p14:creationId xmlns:p14="http://schemas.microsoft.com/office/powerpoint/2010/main" val="2272648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D0C9F-5494-0440-AD4F-6DCBEF7C44EC}"/>
              </a:ext>
            </a:extLst>
          </p:cNvPr>
          <p:cNvSpPr>
            <a:spLocks noGrp="1"/>
          </p:cNvSpPr>
          <p:nvPr>
            <p:ph type="title"/>
          </p:nvPr>
        </p:nvSpPr>
        <p:spPr>
          <a:xfrm>
            <a:off x="612648" y="120334"/>
            <a:ext cx="6268770" cy="1536192"/>
          </a:xfrm>
        </p:spPr>
        <p:txBody>
          <a:bodyPr anchor="b">
            <a:normAutofit/>
          </a:bodyPr>
          <a:lstStyle/>
          <a:p>
            <a:r>
              <a:rPr lang="en-US" sz="5200" dirty="0"/>
              <a:t>INTRODUCTION</a:t>
            </a:r>
          </a:p>
        </p:txBody>
      </p:sp>
      <p:sp>
        <p:nvSpPr>
          <p:cNvPr id="46" name="Rectangle 45">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F9FE46B-7350-4E41-A7B2-39278CE1A359}"/>
              </a:ext>
            </a:extLst>
          </p:cNvPr>
          <p:cNvSpPr/>
          <p:nvPr/>
        </p:nvSpPr>
        <p:spPr>
          <a:xfrm>
            <a:off x="612648" y="2553419"/>
            <a:ext cx="6223778" cy="69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556FCE-698D-CC44-B029-A402E0791DFE}"/>
              </a:ext>
            </a:extLst>
          </p:cNvPr>
          <p:cNvSpPr>
            <a:spLocks noGrp="1"/>
          </p:cNvSpPr>
          <p:nvPr>
            <p:ph idx="1"/>
          </p:nvPr>
        </p:nvSpPr>
        <p:spPr>
          <a:xfrm>
            <a:off x="612648" y="2103638"/>
            <a:ext cx="6881418" cy="3192520"/>
          </a:xfrm>
        </p:spPr>
        <p:txBody>
          <a:bodyPr>
            <a:noAutofit/>
          </a:bodyPr>
          <a:lstStyle/>
          <a:p>
            <a:pPr>
              <a:lnSpc>
                <a:spcPct val="100000"/>
              </a:lnSpc>
            </a:pPr>
            <a:r>
              <a:rPr lang="en-US" sz="2600" dirty="0"/>
              <a:t>Inspiratory muscle strength training (IMST) increases respiratory muscle strength after 6 weeks</a:t>
            </a:r>
            <a:r>
              <a:rPr lang="en-US" sz="2600" baseline="30000" dirty="0"/>
              <a:t>1, 2</a:t>
            </a:r>
            <a:endParaRPr lang="en-US" sz="2600" dirty="0"/>
          </a:p>
          <a:p>
            <a:pPr>
              <a:lnSpc>
                <a:spcPct val="100000"/>
              </a:lnSpc>
            </a:pPr>
            <a:r>
              <a:rPr lang="en-US" sz="2600" dirty="0"/>
              <a:t>Handgrip strength has been shown to correlate with respiratory muscle strength</a:t>
            </a:r>
            <a:r>
              <a:rPr lang="en-US" sz="2600" baseline="30000" dirty="0"/>
              <a:t>3</a:t>
            </a:r>
            <a:endParaRPr lang="en-US" sz="2600" dirty="0"/>
          </a:p>
          <a:p>
            <a:pPr>
              <a:lnSpc>
                <a:spcPct val="100000"/>
              </a:lnSpc>
            </a:pPr>
            <a:r>
              <a:rPr lang="en-US" sz="2600" dirty="0"/>
              <a:t>Handgrip strength has been found to be at least a moderate indicator of overall strength (i.e., functional capacity)</a:t>
            </a:r>
            <a:r>
              <a:rPr lang="en-US" sz="2600" baseline="30000" dirty="0"/>
              <a:t>4</a:t>
            </a:r>
            <a:endParaRPr lang="en-US" sz="2600" dirty="0"/>
          </a:p>
          <a:p>
            <a:pPr>
              <a:lnSpc>
                <a:spcPct val="100000"/>
              </a:lnSpc>
            </a:pPr>
            <a:r>
              <a:rPr lang="en-US" sz="2600" dirty="0"/>
              <a:t>Little research has focused on how IMST affects functional capacity</a:t>
            </a:r>
          </a:p>
        </p:txBody>
      </p:sp>
      <p:pic>
        <p:nvPicPr>
          <p:cNvPr id="6" name="Picture 5" descr="A picture containing person, man, holding, looking&#10;&#10;Description automatically generated">
            <a:extLst>
              <a:ext uri="{FF2B5EF4-FFF2-40B4-BE49-F238E27FC236}">
                <a16:creationId xmlns:a16="http://schemas.microsoft.com/office/drawing/2014/main" id="{EC107FD1-A5D3-CA46-8D3D-98B1B6F9BD6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94" b="99375" l="1532" r="97155">
                        <a14:foregroundMark x1="49562" y1="6719" x2="57002" y2="6719"/>
                        <a14:foregroundMark x1="57002" y1="6719" x2="61707" y2="5469"/>
                        <a14:foregroundMark x1="61707" y1="5469" x2="61269" y2="3906"/>
                        <a14:foregroundMark x1="23632" y1="14375" x2="8425" y2="14531"/>
                        <a14:foregroundMark x1="8425" y1="14531" x2="13895" y2="17188"/>
                        <a14:foregroundMark x1="13895" y1="17188" x2="14333" y2="16250"/>
                        <a14:foregroundMark x1="10503" y1="20469" x2="11597" y2="28594"/>
                        <a14:foregroundMark x1="11597" y1="28594" x2="6455" y2="42500"/>
                        <a14:foregroundMark x1="6455" y1="42500" x2="7330" y2="49844"/>
                        <a14:foregroundMark x1="7330" y1="49844" x2="6455" y2="72031"/>
                        <a14:foregroundMark x1="6455" y1="72031" x2="8862" y2="90000"/>
                        <a14:foregroundMark x1="64880" y1="7500" x2="67724" y2="938"/>
                        <a14:foregroundMark x1="67724" y1="938" x2="64442" y2="7344"/>
                        <a14:foregroundMark x1="64442" y1="7344" x2="68490" y2="2344"/>
                        <a14:foregroundMark x1="68490" y1="2344" x2="69037" y2="1094"/>
                        <a14:foregroundMark x1="15864" y1="13594" x2="22429" y2="12031"/>
                        <a14:foregroundMark x1="1641" y1="16250" x2="2298" y2="23438"/>
                        <a14:foregroundMark x1="2298" y1="23438" x2="2954" y2="17969"/>
                        <a14:foregroundMark x1="24179" y1="66875" x2="24398" y2="93438"/>
                        <a14:foregroundMark x1="24398" y1="93438" x2="32385" y2="78906"/>
                        <a14:foregroundMark x1="32385" y1="78906" x2="31400" y2="86563"/>
                        <a14:foregroundMark x1="31400" y1="86563" x2="27024" y2="95781"/>
                        <a14:foregroundMark x1="40153" y1="97344" x2="79212" y2="95938"/>
                        <a14:foregroundMark x1="79212" y1="95938" x2="79650" y2="95469"/>
                        <a14:foregroundMark x1="35449" y1="89531" x2="35339" y2="96719"/>
                        <a14:foregroundMark x1="35339" y1="96719" x2="35886" y2="99375"/>
                        <a14:foregroundMark x1="1565" y1="62031" x2="1641" y2="60625"/>
                        <a14:foregroundMark x1="2085" y1="69375" x2="2188" y2="71406"/>
                        <a14:foregroundMark x1="1641" y1="60625" x2="1712" y2="62031"/>
                        <a14:foregroundMark x1="90591" y1="51406" x2="93435" y2="60625"/>
                        <a14:foregroundMark x1="93435" y1="60625" x2="92888" y2="88281"/>
                        <a14:foregroundMark x1="92888" y1="88281" x2="88840" y2="78906"/>
                        <a14:foregroundMark x1="88840" y1="78906" x2="94420" y2="95469"/>
                        <a14:foregroundMark x1="94420" y1="95469" x2="96827" y2="87344"/>
                        <a14:foregroundMark x1="96827" y1="87344" x2="95186" y2="67188"/>
                        <a14:foregroundMark x1="95186" y1="67188" x2="90263" y2="52812"/>
                        <a14:foregroundMark x1="90263" y1="52812" x2="90044" y2="64063"/>
                        <a14:foregroundMark x1="90044" y1="64063" x2="91575" y2="67031"/>
                        <a14:foregroundMark x1="95077" y1="64219" x2="96171" y2="92188"/>
                        <a14:foregroundMark x1="96171" y1="92188" x2="97155" y2="95156"/>
                        <a14:backgroundMark x1="109" y1="61875" x2="547" y2="61406"/>
                        <a14:backgroundMark x1="766" y1="62031" x2="766" y2="69375"/>
                        <a14:backgroundMark x1="766" y1="69375" x2="1641" y2="62344"/>
                        <a14:backgroundMark x1="1641" y1="62344" x2="1204" y2="60156"/>
                        <a14:backgroundMark x1="1204" y1="61250" x2="1204" y2="58594"/>
                      </a14:backgroundRemoval>
                    </a14:imgEffect>
                  </a14:imgLayer>
                </a14:imgProps>
              </a:ext>
            </a:extLst>
          </a:blip>
          <a:srcRect t="5223" r="29736"/>
          <a:stretch/>
        </p:blipFill>
        <p:spPr>
          <a:xfrm>
            <a:off x="7649343" y="1500995"/>
            <a:ext cx="4240504" cy="4003909"/>
          </a:xfrm>
          <a:prstGeom prst="rect">
            <a:avLst/>
          </a:prstGeom>
        </p:spPr>
      </p:pic>
      <p:cxnSp>
        <p:nvCxnSpPr>
          <p:cNvPr id="12" name="Straight Connector 11">
            <a:extLst>
              <a:ext uri="{FF2B5EF4-FFF2-40B4-BE49-F238E27FC236}">
                <a16:creationId xmlns:a16="http://schemas.microsoft.com/office/drawing/2014/main" id="{31597D4C-C34C-B048-BDD7-8B6064DC8B8B}"/>
              </a:ext>
            </a:extLst>
          </p:cNvPr>
          <p:cNvCxnSpPr>
            <a:cxnSpLocks/>
          </p:cNvCxnSpPr>
          <p:nvPr/>
        </p:nvCxnSpPr>
        <p:spPr>
          <a:xfrm>
            <a:off x="612648" y="1888752"/>
            <a:ext cx="6600952" cy="0"/>
          </a:xfrm>
          <a:prstGeom prst="line">
            <a:avLst/>
          </a:prstGeom>
          <a:ln w="31750">
            <a:solidFill>
              <a:schemeClr val="tx1">
                <a:alpha val="17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7D4384A-F39B-FE49-BE06-3D2695C8462C}"/>
              </a:ext>
            </a:extLst>
          </p:cNvPr>
          <p:cNvSpPr/>
          <p:nvPr/>
        </p:nvSpPr>
        <p:spPr>
          <a:xfrm>
            <a:off x="7747489" y="5478400"/>
            <a:ext cx="2879959" cy="338554"/>
          </a:xfrm>
          <a:prstGeom prst="rect">
            <a:avLst/>
          </a:prstGeom>
        </p:spPr>
        <p:txBody>
          <a:bodyPr wrap="square">
            <a:spAutoFit/>
          </a:bodyPr>
          <a:lstStyle/>
          <a:p>
            <a:r>
              <a:rPr lang="en-US" sz="800" dirty="0">
                <a:hlinkClick r:id="rId7">
                  <a:extLst>
                    <a:ext uri="{A12FA001-AC4F-418D-AE19-62706E023703}">
                      <ahyp:hlinkClr xmlns:ahyp="http://schemas.microsoft.com/office/drawing/2018/hyperlinkcolor" val="tx"/>
                    </a:ext>
                  </a:extLst>
                </a:hlinkClick>
              </a:rPr>
              <a:t>Photo credit: https://www.physio-pedia.com/Respiratory_Muscle_Training</a:t>
            </a:r>
            <a:endParaRPr lang="en-US" sz="800" dirty="0"/>
          </a:p>
        </p:txBody>
      </p:sp>
      <p:pic>
        <p:nvPicPr>
          <p:cNvPr id="5" name="Recorded Sound" descr="Recorded Sound">
            <a:hlinkClick r:id="" action="ppaction://media"/>
            <a:extLst>
              <a:ext uri="{FF2B5EF4-FFF2-40B4-BE49-F238E27FC236}">
                <a16:creationId xmlns:a16="http://schemas.microsoft.com/office/drawing/2014/main" id="{7752582F-C05C-E146-83AC-AAB1FF743E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8528" y="6002996"/>
            <a:ext cx="812800" cy="812800"/>
          </a:xfrm>
          <a:prstGeom prst="rect">
            <a:avLst/>
          </a:prstGeom>
        </p:spPr>
      </p:pic>
    </p:spTree>
    <p:extLst>
      <p:ext uri="{BB962C8B-B14F-4D97-AF65-F5344CB8AC3E}">
        <p14:creationId xmlns:p14="http://schemas.microsoft.com/office/powerpoint/2010/main" val="34600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C28A69-9B26-45AC-AFF7-719A7A50A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49EB5-0BD3-8D42-AF0A-8E89A8B33817}"/>
              </a:ext>
            </a:extLst>
          </p:cNvPr>
          <p:cNvSpPr>
            <a:spLocks noGrp="1"/>
          </p:cNvSpPr>
          <p:nvPr>
            <p:ph type="title"/>
          </p:nvPr>
        </p:nvSpPr>
        <p:spPr>
          <a:xfrm>
            <a:off x="7145654" y="991443"/>
            <a:ext cx="4646295" cy="1087819"/>
          </a:xfrm>
        </p:spPr>
        <p:txBody>
          <a:bodyPr anchor="b">
            <a:normAutofit/>
          </a:bodyPr>
          <a:lstStyle/>
          <a:p>
            <a:r>
              <a:rPr lang="en-US" sz="3400"/>
              <a:t>STUDY PURPOSE</a:t>
            </a:r>
          </a:p>
        </p:txBody>
      </p:sp>
      <p:sp>
        <p:nvSpPr>
          <p:cNvPr id="12" name="Rectangle 11">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7200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047A21-CDAB-2341-95A8-0EEBE30BC70D}"/>
              </a:ext>
            </a:extLst>
          </p:cNvPr>
          <p:cNvSpPr>
            <a:spLocks noGrp="1"/>
          </p:cNvSpPr>
          <p:nvPr>
            <p:ph idx="1"/>
          </p:nvPr>
        </p:nvSpPr>
        <p:spPr>
          <a:xfrm>
            <a:off x="7145654" y="2582497"/>
            <a:ext cx="4646295" cy="3492868"/>
          </a:xfrm>
        </p:spPr>
        <p:txBody>
          <a:bodyPr>
            <a:normAutofit/>
          </a:bodyPr>
          <a:lstStyle/>
          <a:p>
            <a:r>
              <a:rPr lang="en-US" sz="2600" dirty="0"/>
              <a:t>The present study developed and tested the impact of 6 weeks of IMST on functional capacity via the assessment of handgrip strength</a:t>
            </a:r>
          </a:p>
        </p:txBody>
      </p:sp>
      <p:pic>
        <p:nvPicPr>
          <p:cNvPr id="6" name="Picture 5" descr="A picture containing person, holding, orange, man&#10;&#10;Description automatically generated">
            <a:extLst>
              <a:ext uri="{FF2B5EF4-FFF2-40B4-BE49-F238E27FC236}">
                <a16:creationId xmlns:a16="http://schemas.microsoft.com/office/drawing/2014/main" id="{7437EA2F-1128-E44B-B7E3-A1B4400271FC}"/>
              </a:ext>
            </a:extLst>
          </p:cNvPr>
          <p:cNvPicPr>
            <a:picLocks noChangeAspect="1"/>
          </p:cNvPicPr>
          <p:nvPr/>
        </p:nvPicPr>
        <p:blipFill>
          <a:blip r:embed="rId5"/>
          <a:stretch>
            <a:fillRect/>
          </a:stretch>
        </p:blipFill>
        <p:spPr>
          <a:xfrm>
            <a:off x="1286827" y="845645"/>
            <a:ext cx="4572000" cy="4572000"/>
          </a:xfrm>
          <a:prstGeom prst="rect">
            <a:avLst/>
          </a:prstGeom>
        </p:spPr>
      </p:pic>
      <p:sp>
        <p:nvSpPr>
          <p:cNvPr id="7" name="Rectangle 6">
            <a:extLst>
              <a:ext uri="{FF2B5EF4-FFF2-40B4-BE49-F238E27FC236}">
                <a16:creationId xmlns:a16="http://schemas.microsoft.com/office/drawing/2014/main" id="{7AB5BFE6-9DC4-A04C-B95E-2A33C245350E}"/>
              </a:ext>
            </a:extLst>
          </p:cNvPr>
          <p:cNvSpPr/>
          <p:nvPr/>
        </p:nvSpPr>
        <p:spPr>
          <a:xfrm>
            <a:off x="0" y="6457890"/>
            <a:ext cx="2962656" cy="338554"/>
          </a:xfrm>
          <a:prstGeom prst="rect">
            <a:avLst/>
          </a:prstGeom>
        </p:spPr>
        <p:txBody>
          <a:bodyPr wrap="square">
            <a:spAutoFit/>
          </a:bodyPr>
          <a:lstStyle/>
          <a:p>
            <a:r>
              <a:rPr lang="en-US" sz="800" dirty="0">
                <a:hlinkClick r:id="rId6">
                  <a:extLst>
                    <a:ext uri="{A12FA001-AC4F-418D-AE19-62706E023703}">
                      <ahyp:hlinkClr xmlns:ahyp="http://schemas.microsoft.com/office/drawing/2018/hyperlinkcolor" val="tx"/>
                    </a:ext>
                  </a:extLst>
                </a:hlinkClick>
              </a:rPr>
              <a:t>Photo credit: https://www.cardiosmart.org/News-and-</a:t>
            </a:r>
          </a:p>
          <a:p>
            <a:r>
              <a:rPr lang="en-US" sz="800" dirty="0">
                <a:hlinkClick r:id="rId6">
                  <a:extLst>
                    <a:ext uri="{A12FA001-AC4F-418D-AE19-62706E023703}">
                      <ahyp:hlinkClr xmlns:ahyp="http://schemas.microsoft.com/office/drawing/2018/hyperlinkcolor" val="tx"/>
                    </a:ext>
                  </a:extLst>
                </a:hlinkClick>
              </a:rPr>
              <a:t>Events/2015/05/Strong-Grip-Indicates-Better-Heart-Health</a:t>
            </a:r>
            <a:endParaRPr lang="en-US" sz="800" dirty="0"/>
          </a:p>
        </p:txBody>
      </p:sp>
      <p:pic>
        <p:nvPicPr>
          <p:cNvPr id="8" name="Recorded Sound" descr="Recorded Sound">
            <a:hlinkClick r:id="" action="ppaction://media"/>
            <a:extLst>
              <a:ext uri="{FF2B5EF4-FFF2-40B4-BE49-F238E27FC236}">
                <a16:creationId xmlns:a16="http://schemas.microsoft.com/office/drawing/2014/main" id="{D273147C-1D8C-1141-8A04-BC48B49B95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7187" y="5976290"/>
            <a:ext cx="812800" cy="812800"/>
          </a:xfrm>
          <a:prstGeom prst="rect">
            <a:avLst/>
          </a:prstGeom>
        </p:spPr>
      </p:pic>
    </p:spTree>
    <p:extLst>
      <p:ext uri="{BB962C8B-B14F-4D97-AF65-F5344CB8AC3E}">
        <p14:creationId xmlns:p14="http://schemas.microsoft.com/office/powerpoint/2010/main" val="243839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F299-A225-8247-BCCA-DF6D8D85AA40}"/>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AF8B035E-FC3F-1B42-8B73-4B4216186FDC}"/>
              </a:ext>
            </a:extLst>
          </p:cNvPr>
          <p:cNvSpPr>
            <a:spLocks noGrp="1"/>
          </p:cNvSpPr>
          <p:nvPr>
            <p:ph idx="1"/>
          </p:nvPr>
        </p:nvSpPr>
        <p:spPr>
          <a:xfrm>
            <a:off x="1115568" y="2298275"/>
            <a:ext cx="7750846" cy="4175096"/>
          </a:xfrm>
        </p:spPr>
        <p:txBody>
          <a:bodyPr>
            <a:normAutofit fontScale="25000" lnSpcReduction="20000"/>
          </a:bodyPr>
          <a:lstStyle/>
          <a:p>
            <a:r>
              <a:rPr lang="en-US" sz="8800" dirty="0"/>
              <a:t>The study was conducted from 09/26/19 – 12/13/19</a:t>
            </a:r>
          </a:p>
          <a:p>
            <a:r>
              <a:rPr lang="en-US" sz="8800" dirty="0"/>
              <a:t>Recruitment via community-based methods</a:t>
            </a:r>
          </a:p>
          <a:p>
            <a:r>
              <a:rPr lang="en-US" sz="8800" dirty="0"/>
              <a:t>IMST protocol over 6 weeks + pre- and post-assessments</a:t>
            </a:r>
          </a:p>
          <a:p>
            <a:r>
              <a:rPr lang="en-US" sz="8800" dirty="0"/>
              <a:t>Subjects performed 2 grip tasks, 1 before and 1 after a respiratory task during the pre- and post-assessments</a:t>
            </a:r>
          </a:p>
          <a:p>
            <a:pPr lvl="1"/>
            <a:r>
              <a:rPr lang="en-US" sz="7200" dirty="0"/>
              <a:t>Grip tasks were performed at 35% of maximal voluntary contraction (MVC)</a:t>
            </a:r>
          </a:p>
          <a:p>
            <a:pPr lvl="1"/>
            <a:r>
              <a:rPr lang="en-US" sz="7200" dirty="0"/>
              <a:t>Respiratory task was performed at 65% of maximal inspiratory pressure (</a:t>
            </a:r>
            <a:r>
              <a:rPr lang="en-US" sz="7200" dirty="0" err="1"/>
              <a:t>PI</a:t>
            </a:r>
            <a:r>
              <a:rPr lang="en-US" sz="7200" baseline="-25000" dirty="0" err="1"/>
              <a:t>max</a:t>
            </a:r>
            <a:r>
              <a:rPr lang="en-US" sz="7200" dirty="0"/>
              <a:t>)</a:t>
            </a:r>
          </a:p>
          <a:p>
            <a:r>
              <a:rPr lang="en-US" sz="8800" dirty="0"/>
              <a:t>Respiratory strength (</a:t>
            </a:r>
            <a:r>
              <a:rPr lang="en-US" sz="8800" dirty="0" err="1"/>
              <a:t>PI</a:t>
            </a:r>
            <a:r>
              <a:rPr lang="en-US" sz="8800" baseline="-25000" dirty="0" err="1"/>
              <a:t>max</a:t>
            </a:r>
            <a:r>
              <a:rPr lang="en-US" sz="8800" dirty="0"/>
              <a:t>), respiratory endurance (sec), grip strength (N) and grip endurance (sec) were assessed at intake and at 6 weeks</a:t>
            </a:r>
          </a:p>
          <a:p>
            <a:pPr lvl="1"/>
            <a:endParaRPr lang="en-US" sz="1600" dirty="0"/>
          </a:p>
        </p:txBody>
      </p:sp>
      <p:pic>
        <p:nvPicPr>
          <p:cNvPr id="4" name="Picture 3">
            <a:extLst>
              <a:ext uri="{FF2B5EF4-FFF2-40B4-BE49-F238E27FC236}">
                <a16:creationId xmlns:a16="http://schemas.microsoft.com/office/drawing/2014/main" id="{A9639B44-3AAE-BB48-A4A2-E6EA30B53725}"/>
              </a:ext>
            </a:extLst>
          </p:cNvPr>
          <p:cNvPicPr>
            <a:picLocks noChangeAspect="1"/>
          </p:cNvPicPr>
          <p:nvPr/>
        </p:nvPicPr>
        <p:blipFill>
          <a:blip r:embed="rId5"/>
          <a:stretch>
            <a:fillRect/>
          </a:stretch>
        </p:blipFill>
        <p:spPr>
          <a:xfrm>
            <a:off x="9447615" y="2188030"/>
            <a:ext cx="1628817" cy="4285341"/>
          </a:xfrm>
          <a:prstGeom prst="rect">
            <a:avLst/>
          </a:prstGeom>
        </p:spPr>
      </p:pic>
      <p:pic>
        <p:nvPicPr>
          <p:cNvPr id="5" name="Recorded Sound" descr="Recorded Sound">
            <a:hlinkClick r:id="" action="ppaction://media"/>
            <a:extLst>
              <a:ext uri="{FF2B5EF4-FFF2-40B4-BE49-F238E27FC236}">
                <a16:creationId xmlns:a16="http://schemas.microsoft.com/office/drawing/2014/main" id="{EE2172E7-3BF4-4D47-AE1B-445C3A3B8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3696" y="5973300"/>
            <a:ext cx="812800" cy="812800"/>
          </a:xfrm>
          <a:prstGeom prst="rect">
            <a:avLst/>
          </a:prstGeom>
        </p:spPr>
      </p:pic>
    </p:spTree>
    <p:extLst>
      <p:ext uri="{BB962C8B-B14F-4D97-AF65-F5344CB8AC3E}">
        <p14:creationId xmlns:p14="http://schemas.microsoft.com/office/powerpoint/2010/main" val="190119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CC0-FCEA-8841-98A8-7BEDD765C434}"/>
              </a:ext>
            </a:extLst>
          </p:cNvPr>
          <p:cNvSpPr>
            <a:spLocks noGrp="1"/>
          </p:cNvSpPr>
          <p:nvPr>
            <p:ph type="title"/>
          </p:nvPr>
        </p:nvSpPr>
        <p:spPr/>
        <p:txBody>
          <a:bodyPr>
            <a:normAutofit fontScale="90000"/>
          </a:bodyPr>
          <a:lstStyle/>
          <a:p>
            <a:r>
              <a:rPr lang="en-US" dirty="0"/>
              <a:t>RESULTS: PARTICIPANT CHARACTERISTICS</a:t>
            </a:r>
          </a:p>
        </p:txBody>
      </p:sp>
      <p:sp>
        <p:nvSpPr>
          <p:cNvPr id="3" name="Content Placeholder 2">
            <a:extLst>
              <a:ext uri="{FF2B5EF4-FFF2-40B4-BE49-F238E27FC236}">
                <a16:creationId xmlns:a16="http://schemas.microsoft.com/office/drawing/2014/main" id="{A886B97E-007C-D041-A82F-EA90F7E71ABE}"/>
              </a:ext>
            </a:extLst>
          </p:cNvPr>
          <p:cNvSpPr>
            <a:spLocks noGrp="1"/>
          </p:cNvSpPr>
          <p:nvPr>
            <p:ph idx="1"/>
          </p:nvPr>
        </p:nvSpPr>
        <p:spPr/>
        <p:txBody>
          <a:bodyPr/>
          <a:lstStyle/>
          <a:p>
            <a:r>
              <a:rPr lang="en-US" dirty="0"/>
              <a:t>7 participants were recruited through The University of Arizona (Table 1)</a:t>
            </a:r>
          </a:p>
        </p:txBody>
      </p:sp>
      <p:pic>
        <p:nvPicPr>
          <p:cNvPr id="4" name="Picture 3">
            <a:extLst>
              <a:ext uri="{FF2B5EF4-FFF2-40B4-BE49-F238E27FC236}">
                <a16:creationId xmlns:a16="http://schemas.microsoft.com/office/drawing/2014/main" id="{B0595D3F-078D-4F49-BCE6-ACB6FA8731CE}"/>
              </a:ext>
            </a:extLst>
          </p:cNvPr>
          <p:cNvPicPr>
            <a:picLocks noChangeAspect="1"/>
          </p:cNvPicPr>
          <p:nvPr/>
        </p:nvPicPr>
        <p:blipFill>
          <a:blip r:embed="rId5"/>
          <a:stretch>
            <a:fillRect/>
          </a:stretch>
        </p:blipFill>
        <p:spPr>
          <a:xfrm>
            <a:off x="1208313" y="3856613"/>
            <a:ext cx="9819132" cy="2559689"/>
          </a:xfrm>
          <a:prstGeom prst="rect">
            <a:avLst/>
          </a:prstGeom>
        </p:spPr>
      </p:pic>
      <p:pic>
        <p:nvPicPr>
          <p:cNvPr id="6" name="Recorded Sound" descr="Recorded Sound">
            <a:hlinkClick r:id="" action="ppaction://media"/>
            <a:extLst>
              <a:ext uri="{FF2B5EF4-FFF2-40B4-BE49-F238E27FC236}">
                <a16:creationId xmlns:a16="http://schemas.microsoft.com/office/drawing/2014/main" id="{C8B22D45-4510-554C-9F7F-0410A60232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3696" y="5984371"/>
            <a:ext cx="812800" cy="812800"/>
          </a:xfrm>
          <a:prstGeom prst="rect">
            <a:avLst/>
          </a:prstGeom>
        </p:spPr>
      </p:pic>
    </p:spTree>
    <p:extLst>
      <p:ext uri="{BB962C8B-B14F-4D97-AF65-F5344CB8AC3E}">
        <p14:creationId xmlns:p14="http://schemas.microsoft.com/office/powerpoint/2010/main" val="389296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848">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03E5-0A99-8045-97D1-31DB5167CC59}"/>
              </a:ext>
            </a:extLst>
          </p:cNvPr>
          <p:cNvSpPr>
            <a:spLocks noGrp="1"/>
          </p:cNvSpPr>
          <p:nvPr>
            <p:ph type="title"/>
          </p:nvPr>
        </p:nvSpPr>
        <p:spPr/>
        <p:txBody>
          <a:bodyPr>
            <a:normAutofit fontScale="90000"/>
          </a:bodyPr>
          <a:lstStyle/>
          <a:p>
            <a:r>
              <a:rPr lang="en-US" dirty="0"/>
              <a:t>RESULTS: GRIP &amp; RESPIRATORY STRENGTH</a:t>
            </a:r>
          </a:p>
        </p:txBody>
      </p:sp>
      <p:sp>
        <p:nvSpPr>
          <p:cNvPr id="3" name="Content Placeholder 2">
            <a:extLst>
              <a:ext uri="{FF2B5EF4-FFF2-40B4-BE49-F238E27FC236}">
                <a16:creationId xmlns:a16="http://schemas.microsoft.com/office/drawing/2014/main" id="{380F4347-606E-B348-A694-AB4C07B52999}"/>
              </a:ext>
            </a:extLst>
          </p:cNvPr>
          <p:cNvSpPr>
            <a:spLocks noGrp="1"/>
          </p:cNvSpPr>
          <p:nvPr>
            <p:ph idx="1"/>
          </p:nvPr>
        </p:nvSpPr>
        <p:spPr>
          <a:xfrm>
            <a:off x="1115568" y="2161829"/>
            <a:ext cx="10168128" cy="3902529"/>
          </a:xfrm>
        </p:spPr>
        <p:txBody>
          <a:bodyPr/>
          <a:lstStyle/>
          <a:p>
            <a:r>
              <a:rPr lang="en-US" dirty="0"/>
              <a:t>Male and female subjects showed an increase in respiratory muscle strength (</a:t>
            </a:r>
            <a:r>
              <a:rPr lang="en-US" i="1" dirty="0"/>
              <a:t>P</a:t>
            </a:r>
            <a:r>
              <a:rPr lang="en-US" dirty="0"/>
              <a:t> &lt; 0.001) at week 6 (Table 2)</a:t>
            </a:r>
          </a:p>
          <a:p>
            <a:pPr>
              <a:lnSpc>
                <a:spcPct val="100000"/>
              </a:lnSpc>
            </a:pPr>
            <a:r>
              <a:rPr lang="en-US" dirty="0"/>
              <a:t>There was no significant effect of IMST on maximal grip strength (</a:t>
            </a:r>
            <a:r>
              <a:rPr lang="en-US" i="1" dirty="0"/>
              <a:t>P </a:t>
            </a:r>
            <a:r>
              <a:rPr lang="en-US" dirty="0"/>
              <a:t>= 0.08) at week 6 (Table 2)</a:t>
            </a:r>
          </a:p>
        </p:txBody>
      </p:sp>
      <p:pic>
        <p:nvPicPr>
          <p:cNvPr id="4" name="Picture 3">
            <a:extLst>
              <a:ext uri="{FF2B5EF4-FFF2-40B4-BE49-F238E27FC236}">
                <a16:creationId xmlns:a16="http://schemas.microsoft.com/office/drawing/2014/main" id="{BDA74A2E-2B93-F640-BC35-1F2154710964}"/>
              </a:ext>
            </a:extLst>
          </p:cNvPr>
          <p:cNvPicPr>
            <a:picLocks noChangeAspect="1"/>
          </p:cNvPicPr>
          <p:nvPr/>
        </p:nvPicPr>
        <p:blipFill>
          <a:blip r:embed="rId5"/>
          <a:stretch>
            <a:fillRect/>
          </a:stretch>
        </p:blipFill>
        <p:spPr>
          <a:xfrm>
            <a:off x="1285162" y="4347372"/>
            <a:ext cx="9621675" cy="2336692"/>
          </a:xfrm>
          <a:prstGeom prst="rect">
            <a:avLst/>
          </a:prstGeom>
        </p:spPr>
      </p:pic>
      <p:pic>
        <p:nvPicPr>
          <p:cNvPr id="5" name="Recorded Sound" descr="Recorded Sound">
            <a:hlinkClick r:id="" action="ppaction://media"/>
            <a:extLst>
              <a:ext uri="{FF2B5EF4-FFF2-40B4-BE49-F238E27FC236}">
                <a16:creationId xmlns:a16="http://schemas.microsoft.com/office/drawing/2014/main" id="{5DB759BA-DC54-444A-BF83-0676457CD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3696" y="5981879"/>
            <a:ext cx="812800" cy="812800"/>
          </a:xfrm>
          <a:prstGeom prst="rect">
            <a:avLst/>
          </a:prstGeom>
        </p:spPr>
      </p:pic>
    </p:spTree>
    <p:extLst>
      <p:ext uri="{BB962C8B-B14F-4D97-AF65-F5344CB8AC3E}">
        <p14:creationId xmlns:p14="http://schemas.microsoft.com/office/powerpoint/2010/main" val="9437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DEC3-0691-E143-8DD5-FADAC80005CF}"/>
              </a:ext>
            </a:extLst>
          </p:cNvPr>
          <p:cNvSpPr>
            <a:spLocks noGrp="1"/>
          </p:cNvSpPr>
          <p:nvPr>
            <p:ph type="title"/>
          </p:nvPr>
        </p:nvSpPr>
        <p:spPr/>
        <p:txBody>
          <a:bodyPr>
            <a:normAutofit fontScale="90000"/>
          </a:bodyPr>
          <a:lstStyle/>
          <a:p>
            <a:r>
              <a:rPr lang="en-US" dirty="0"/>
              <a:t>RESULTS: GRIP &amp; RESPIRATORY DURATION</a:t>
            </a:r>
          </a:p>
        </p:txBody>
      </p:sp>
      <p:sp>
        <p:nvSpPr>
          <p:cNvPr id="3" name="Content Placeholder 2">
            <a:extLst>
              <a:ext uri="{FF2B5EF4-FFF2-40B4-BE49-F238E27FC236}">
                <a16:creationId xmlns:a16="http://schemas.microsoft.com/office/drawing/2014/main" id="{3DF91159-D3C5-E444-82B6-943C07F99B6C}"/>
              </a:ext>
            </a:extLst>
          </p:cNvPr>
          <p:cNvSpPr>
            <a:spLocks noGrp="1"/>
          </p:cNvSpPr>
          <p:nvPr>
            <p:ph idx="1"/>
          </p:nvPr>
        </p:nvSpPr>
        <p:spPr>
          <a:xfrm>
            <a:off x="1115568" y="2139043"/>
            <a:ext cx="10168128" cy="4033157"/>
          </a:xfrm>
        </p:spPr>
        <p:txBody>
          <a:bodyPr/>
          <a:lstStyle/>
          <a:p>
            <a:r>
              <a:rPr lang="en-US" dirty="0"/>
              <a:t>There was no effect of IMST on grip duration (</a:t>
            </a:r>
            <a:r>
              <a:rPr lang="en-US" i="1" dirty="0"/>
              <a:t>P </a:t>
            </a:r>
            <a:r>
              <a:rPr lang="en-US" dirty="0"/>
              <a:t>= 0.13)</a:t>
            </a:r>
          </a:p>
          <a:p>
            <a:r>
              <a:rPr lang="en-US" dirty="0"/>
              <a:t>IMST increased respiratory duration (</a:t>
            </a:r>
            <a:r>
              <a:rPr lang="en-US" i="1" dirty="0"/>
              <a:t>P </a:t>
            </a:r>
            <a:r>
              <a:rPr lang="en-US" dirty="0"/>
              <a:t>= 0.01)</a:t>
            </a:r>
          </a:p>
        </p:txBody>
      </p:sp>
      <p:graphicFrame>
        <p:nvGraphicFramePr>
          <p:cNvPr id="4" name="Chart 3">
            <a:extLst>
              <a:ext uri="{FF2B5EF4-FFF2-40B4-BE49-F238E27FC236}">
                <a16:creationId xmlns:a16="http://schemas.microsoft.com/office/drawing/2014/main" id="{A7905914-1827-7840-B265-543885226C7A}"/>
              </a:ext>
            </a:extLst>
          </p:cNvPr>
          <p:cNvGraphicFramePr/>
          <p:nvPr>
            <p:extLst>
              <p:ext uri="{D42A27DB-BD31-4B8C-83A1-F6EECF244321}">
                <p14:modId xmlns:p14="http://schemas.microsoft.com/office/powerpoint/2010/main" val="3586444290"/>
              </p:ext>
            </p:extLst>
          </p:nvPr>
        </p:nvGraphicFramePr>
        <p:xfrm>
          <a:off x="636411" y="3335464"/>
          <a:ext cx="5225547" cy="31415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3417E065-5788-C04E-A296-E05CBD4D5F80}"/>
              </a:ext>
            </a:extLst>
          </p:cNvPr>
          <p:cNvGraphicFramePr/>
          <p:nvPr>
            <p:extLst>
              <p:ext uri="{D42A27DB-BD31-4B8C-83A1-F6EECF244321}">
                <p14:modId xmlns:p14="http://schemas.microsoft.com/office/powerpoint/2010/main" val="3158721476"/>
              </p:ext>
            </p:extLst>
          </p:nvPr>
        </p:nvGraphicFramePr>
        <p:xfrm>
          <a:off x="6180185" y="3335464"/>
          <a:ext cx="5225547" cy="3141536"/>
        </p:xfrm>
        <a:graphic>
          <a:graphicData uri="http://schemas.openxmlformats.org/drawingml/2006/chart">
            <c:chart xmlns:c="http://schemas.openxmlformats.org/drawingml/2006/chart" xmlns:r="http://schemas.openxmlformats.org/officeDocument/2006/relationships" r:id="rId6"/>
          </a:graphicData>
        </a:graphic>
      </p:graphicFrame>
      <p:sp>
        <p:nvSpPr>
          <p:cNvPr id="6" name="Rectangle 1">
            <a:extLst>
              <a:ext uri="{FF2B5EF4-FFF2-40B4-BE49-F238E27FC236}">
                <a16:creationId xmlns:a16="http://schemas.microsoft.com/office/drawing/2014/main" id="{AB509B78-6F82-1845-83EE-0FB3D6833D12}"/>
              </a:ext>
            </a:extLst>
          </p:cNvPr>
          <p:cNvSpPr>
            <a:spLocks noChangeArrowheads="1"/>
          </p:cNvSpPr>
          <p:nvPr/>
        </p:nvSpPr>
        <p:spPr bwMode="auto">
          <a:xfrm>
            <a:off x="827315" y="6318180"/>
            <a:ext cx="39689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strike="noStrike" cap="none" normalizeH="0" baseline="0" dirty="0">
                <a:ln>
                  <a:noFill/>
                </a:ln>
                <a:effectLst/>
                <a:latin typeface="Avenir Next LT Pro" panose="020B0504020202020204" pitchFamily="34" charset="77"/>
                <a:ea typeface="Times New Roman" panose="02020603050405020304" pitchFamily="18" charset="0"/>
                <a:cs typeface="Calibri" panose="020F0502020204030204" pitchFamily="34" charset="0"/>
              </a:rPr>
              <a:t>Figure 1. Individual pre-/post-training grip durations</a:t>
            </a:r>
            <a:r>
              <a:rPr kumimoji="0" lang="en-US" altLang="en-US" sz="1200" b="0" i="0"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strike="noStrike" cap="none" normalizeH="0" baseline="0" dirty="0">
              <a:ln>
                <a:noFill/>
              </a:ln>
              <a:effectLst/>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2FC4A2F8-CAB1-7540-8261-AED2C3C2B41E}"/>
              </a:ext>
            </a:extLst>
          </p:cNvPr>
          <p:cNvSpPr>
            <a:spLocks noChangeArrowheads="1"/>
          </p:cNvSpPr>
          <p:nvPr/>
        </p:nvSpPr>
        <p:spPr bwMode="auto">
          <a:xfrm>
            <a:off x="6299923" y="6318180"/>
            <a:ext cx="51058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strike="noStrike" cap="none" normalizeH="0" baseline="0" dirty="0">
                <a:ln>
                  <a:noFill/>
                </a:ln>
                <a:effectLst/>
                <a:latin typeface="Avenir Next LT Pro" panose="020B0504020202020204" pitchFamily="34" charset="77"/>
                <a:ea typeface="Times New Roman" panose="02020603050405020304" pitchFamily="18" charset="0"/>
              </a:rPr>
              <a:t>Figure 2. Average individual pre-/post-respiratory endurance task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strike="noStrike" cap="none" normalizeH="0" baseline="0" dirty="0">
                <a:ln>
                  <a:noFill/>
                </a:ln>
                <a:effectLst/>
                <a:latin typeface="Avenir Next LT Pro" panose="020B0504020202020204" pitchFamily="34" charset="77"/>
                <a:ea typeface="Times New Roman" panose="02020603050405020304" pitchFamily="18" charset="0"/>
              </a:rPr>
              <a:t>grip durations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Recorded Sound" descr="Recorded Sound">
            <a:hlinkClick r:id="" action="ppaction://media"/>
            <a:extLst>
              <a:ext uri="{FF2B5EF4-FFF2-40B4-BE49-F238E27FC236}">
                <a16:creationId xmlns:a16="http://schemas.microsoft.com/office/drawing/2014/main" id="{91ADC246-AF23-E843-885C-B48FF9C5C6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3203" y="5979160"/>
            <a:ext cx="812800" cy="812800"/>
          </a:xfrm>
          <a:prstGeom prst="rect">
            <a:avLst/>
          </a:prstGeom>
        </p:spPr>
      </p:pic>
    </p:spTree>
    <p:extLst>
      <p:ext uri="{BB962C8B-B14F-4D97-AF65-F5344CB8AC3E}">
        <p14:creationId xmlns:p14="http://schemas.microsoft.com/office/powerpoint/2010/main" val="419760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5FFE3-F6F9-7D4C-9EDE-2C6CD2789343}"/>
              </a:ext>
            </a:extLst>
          </p:cNvPr>
          <p:cNvSpPr>
            <a:spLocks noGrp="1"/>
          </p:cNvSpPr>
          <p:nvPr>
            <p:ph type="title"/>
          </p:nvPr>
        </p:nvSpPr>
        <p:spPr>
          <a:xfrm>
            <a:off x="612648" y="643560"/>
            <a:ext cx="6268770" cy="1536192"/>
          </a:xfrm>
        </p:spPr>
        <p:txBody>
          <a:bodyPr anchor="b">
            <a:normAutofit/>
          </a:bodyPr>
          <a:lstStyle/>
          <a:p>
            <a:r>
              <a:rPr lang="en-US" sz="5200" dirty="0"/>
              <a:t>DISCUSSION</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16B6BA4-3421-6C40-AE56-A267B204CCA1}"/>
              </a:ext>
            </a:extLst>
          </p:cNvPr>
          <p:cNvSpPr/>
          <p:nvPr/>
        </p:nvSpPr>
        <p:spPr>
          <a:xfrm>
            <a:off x="567656" y="2714171"/>
            <a:ext cx="6313762"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200CE2F-1120-A844-B10C-A49FF66084A7}"/>
              </a:ext>
            </a:extLst>
          </p:cNvPr>
          <p:cNvSpPr>
            <a:spLocks noGrp="1"/>
          </p:cNvSpPr>
          <p:nvPr>
            <p:ph idx="1"/>
          </p:nvPr>
        </p:nvSpPr>
        <p:spPr>
          <a:xfrm>
            <a:off x="612648" y="2736115"/>
            <a:ext cx="7132043" cy="3793861"/>
          </a:xfrm>
        </p:spPr>
        <p:txBody>
          <a:bodyPr>
            <a:noAutofit/>
          </a:bodyPr>
          <a:lstStyle/>
          <a:p>
            <a:r>
              <a:rPr lang="en-US" sz="2600" dirty="0"/>
              <a:t>IMST improved both respiratory strength and respiratory endurance (duration), providing additional support to previous literature</a:t>
            </a:r>
          </a:p>
          <a:p>
            <a:r>
              <a:rPr lang="en-US" sz="2600" dirty="0"/>
              <a:t>Contrary to our prediction, IMST did not significantly improve grip strength or grip duration</a:t>
            </a:r>
          </a:p>
        </p:txBody>
      </p:sp>
      <p:pic>
        <p:nvPicPr>
          <p:cNvPr id="5" name="Picture 4" descr="A picture containing animal&#10;&#10;Description automatically generated">
            <a:extLst>
              <a:ext uri="{FF2B5EF4-FFF2-40B4-BE49-F238E27FC236}">
                <a16:creationId xmlns:a16="http://schemas.microsoft.com/office/drawing/2014/main" id="{68AE323B-68B9-544A-B2A9-B5E6F98D79D5}"/>
              </a:ext>
            </a:extLst>
          </p:cNvPr>
          <p:cNvPicPr>
            <a:picLocks noChangeAspect="1"/>
          </p:cNvPicPr>
          <p:nvPr/>
        </p:nvPicPr>
        <p:blipFill>
          <a:blip r:embed="rId5"/>
          <a:stretch>
            <a:fillRect/>
          </a:stretch>
        </p:blipFill>
        <p:spPr>
          <a:xfrm>
            <a:off x="7924800" y="1143988"/>
            <a:ext cx="3806952" cy="4545614"/>
          </a:xfrm>
          <a:prstGeom prst="rect">
            <a:avLst/>
          </a:prstGeom>
        </p:spPr>
      </p:pic>
      <p:cxnSp>
        <p:nvCxnSpPr>
          <p:cNvPr id="9" name="Straight Connector 8">
            <a:extLst>
              <a:ext uri="{FF2B5EF4-FFF2-40B4-BE49-F238E27FC236}">
                <a16:creationId xmlns:a16="http://schemas.microsoft.com/office/drawing/2014/main" id="{5EBD6531-4F7C-534B-8EEB-A742BAFFE5D7}"/>
              </a:ext>
            </a:extLst>
          </p:cNvPr>
          <p:cNvCxnSpPr>
            <a:cxnSpLocks/>
          </p:cNvCxnSpPr>
          <p:nvPr/>
        </p:nvCxnSpPr>
        <p:spPr>
          <a:xfrm>
            <a:off x="567656" y="2433281"/>
            <a:ext cx="6268770" cy="1878"/>
          </a:xfrm>
          <a:prstGeom prst="line">
            <a:avLst/>
          </a:prstGeom>
          <a:ln w="31750">
            <a:solidFill>
              <a:schemeClr val="tx1">
                <a:alpha val="17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1E0217A-FB67-414E-8D4C-2AC0EE65743B}"/>
              </a:ext>
            </a:extLst>
          </p:cNvPr>
          <p:cNvSpPr/>
          <p:nvPr/>
        </p:nvSpPr>
        <p:spPr>
          <a:xfrm>
            <a:off x="7843520" y="5689602"/>
            <a:ext cx="2825496" cy="338554"/>
          </a:xfrm>
          <a:prstGeom prst="rect">
            <a:avLst/>
          </a:prstGeom>
        </p:spPr>
        <p:txBody>
          <a:bodyPr wrap="square">
            <a:spAutoFit/>
          </a:bodyPr>
          <a:lstStyle/>
          <a:p>
            <a:r>
              <a:rPr lang="en-US" sz="800" dirty="0">
                <a:hlinkClick r:id="rId6">
                  <a:extLst>
                    <a:ext uri="{A12FA001-AC4F-418D-AE19-62706E023703}">
                      <ahyp:hlinkClr xmlns:ahyp="http://schemas.microsoft.com/office/drawing/2018/hyperlinkcolor" val="tx"/>
                    </a:ext>
                  </a:extLst>
                </a:hlinkClick>
              </a:rPr>
              <a:t>Photo credit: https://www.health.harvard.edu/lung-</a:t>
            </a:r>
          </a:p>
          <a:p>
            <a:r>
              <a:rPr lang="en-US" sz="800" dirty="0">
                <a:hlinkClick r:id="rId6">
                  <a:extLst>
                    <a:ext uri="{A12FA001-AC4F-418D-AE19-62706E023703}">
                      <ahyp:hlinkClr xmlns:ahyp="http://schemas.microsoft.com/office/drawing/2018/hyperlinkcolor" val="tx"/>
                    </a:ext>
                  </a:extLst>
                </a:hlinkClick>
              </a:rPr>
              <a:t>health-and-disease/breathing-life-into-your-lungs</a:t>
            </a:r>
            <a:endParaRPr lang="en-US" sz="800" dirty="0"/>
          </a:p>
        </p:txBody>
      </p:sp>
      <p:pic>
        <p:nvPicPr>
          <p:cNvPr id="6" name="Recorded Sound" descr="Recorded Sound">
            <a:hlinkClick r:id="" action="ppaction://media"/>
            <a:extLst>
              <a:ext uri="{FF2B5EF4-FFF2-40B4-BE49-F238E27FC236}">
                <a16:creationId xmlns:a16="http://schemas.microsoft.com/office/drawing/2014/main" id="{9C91FA2F-248D-F844-90B8-2195C9C1B4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9564" y="5984633"/>
            <a:ext cx="812800" cy="812800"/>
          </a:xfrm>
          <a:prstGeom prst="rect">
            <a:avLst/>
          </a:prstGeom>
        </p:spPr>
      </p:pic>
    </p:spTree>
    <p:extLst>
      <p:ext uri="{BB962C8B-B14F-4D97-AF65-F5344CB8AC3E}">
        <p14:creationId xmlns:p14="http://schemas.microsoft.com/office/powerpoint/2010/main" val="42407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1EB7-C64F-A948-97AD-D630158C8E82}"/>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B14D7C6D-C30C-DA42-98C9-859842E88074}"/>
              </a:ext>
            </a:extLst>
          </p:cNvPr>
          <p:cNvSpPr>
            <a:spLocks noGrp="1"/>
          </p:cNvSpPr>
          <p:nvPr>
            <p:ph idx="1"/>
          </p:nvPr>
        </p:nvSpPr>
        <p:spPr/>
        <p:txBody>
          <a:bodyPr/>
          <a:lstStyle/>
          <a:p>
            <a:r>
              <a:rPr lang="en-US" dirty="0"/>
              <a:t>We had a small sample size which limited our statistical power</a:t>
            </a:r>
          </a:p>
          <a:p>
            <a:pPr lvl="1"/>
            <a:r>
              <a:rPr lang="en-US" dirty="0"/>
              <a:t>COVID-19 negatively affected our ability to complete our study with additional participants</a:t>
            </a:r>
          </a:p>
          <a:p>
            <a:r>
              <a:rPr lang="en-US" dirty="0"/>
              <a:t>Lack of standardization between and within subject protocols</a:t>
            </a:r>
          </a:p>
          <a:p>
            <a:endParaRPr lang="en-US" dirty="0"/>
          </a:p>
        </p:txBody>
      </p:sp>
      <p:pic>
        <p:nvPicPr>
          <p:cNvPr id="4" name="Recorded Sound" descr="Recorded Sound">
            <a:hlinkClick r:id="" action="ppaction://media"/>
            <a:extLst>
              <a:ext uri="{FF2B5EF4-FFF2-40B4-BE49-F238E27FC236}">
                <a16:creationId xmlns:a16="http://schemas.microsoft.com/office/drawing/2014/main" id="{63C6DD94-E154-9441-B0A1-4191A91E7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7764" y="5984240"/>
            <a:ext cx="812800" cy="812800"/>
          </a:xfrm>
          <a:prstGeom prst="rect">
            <a:avLst/>
          </a:prstGeom>
        </p:spPr>
      </p:pic>
    </p:spTree>
    <p:extLst>
      <p:ext uri="{BB962C8B-B14F-4D97-AF65-F5344CB8AC3E}">
        <p14:creationId xmlns:p14="http://schemas.microsoft.com/office/powerpoint/2010/main" val="384020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1875</Words>
  <Application>Microsoft Macintosh PowerPoint</Application>
  <PresentationFormat>Widescreen</PresentationFormat>
  <Paragraphs>82</Paragraphs>
  <Slides>11</Slides>
  <Notes>9</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Avenir Next LT Pro</vt:lpstr>
      <vt:lpstr>Calibri</vt:lpstr>
      <vt:lpstr>AccentBoxVTI</vt:lpstr>
      <vt:lpstr>RESULTS OF A 6-WEEK INSPIRATORY MUSCLE STRENGTH TRAINING INTERVENTION ON HANDGRIP STRENGTH IN HEALTHY ADULTS</vt:lpstr>
      <vt:lpstr>INTRODUCTION</vt:lpstr>
      <vt:lpstr>STUDY PURPOSE</vt:lpstr>
      <vt:lpstr>METHODS</vt:lpstr>
      <vt:lpstr>RESULTS: PARTICIPANT CHARACTERISTICS</vt:lpstr>
      <vt:lpstr>RESULTS: GRIP &amp; RESPIRATORY STRENGTH</vt:lpstr>
      <vt:lpstr>RESULTS: GRIP &amp; RESPIRATORY DURATION</vt:lpstr>
      <vt:lpstr>DISCUSSION</vt:lpstr>
      <vt:lpstr>LIMITATIONS</vt:lpstr>
      <vt:lpstr>NEXT STEPS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RESULTS OF A 6-WEEK INSPIRATORY MUSCLE STRENGTH TRAINING INTERVENTION ON HANDGRIP STRENGTH IN HEALTHY ADULTS</dc:title>
  <dc:creator>Schwyhart, Sarah Marice - (sarahschwyhart)</dc:creator>
  <cp:lastModifiedBy>Schwyhart, Sarah Marice - (sarahschwyhart)</cp:lastModifiedBy>
  <cp:revision>53</cp:revision>
  <dcterms:created xsi:type="dcterms:W3CDTF">2020-04-14T06:16:58Z</dcterms:created>
  <dcterms:modified xsi:type="dcterms:W3CDTF">2020-04-14T23:29:33Z</dcterms:modified>
</cp:coreProperties>
</file>